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Bold" panose="020B0704020202020204"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613" autoAdjust="0"/>
  </p:normalViewPr>
  <p:slideViewPr>
    <p:cSldViewPr>
      <p:cViewPr varScale="1">
        <p:scale>
          <a:sx n="43" d="100"/>
          <a:sy n="43" d="100"/>
        </p:scale>
        <p:origin x="137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A7C71-DC4C-42DA-ABE7-D4FE19EB44EE}" type="datetimeFigureOut">
              <a:rPr lang="LID4096" smtClean="0"/>
              <a:t>06/03/2025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DF1EA-F01C-4514-B2CB-BF3AC83D6E4F}" type="slidenum">
              <a:rPr lang="LID4096" smtClean="0"/>
              <a:t>‹#›</a:t>
            </a:fld>
            <a:endParaRPr lang="LID4096"/>
          </a:p>
        </p:txBody>
      </p:sp>
    </p:spTree>
    <p:extLst>
      <p:ext uri="{BB962C8B-B14F-4D97-AF65-F5344CB8AC3E}">
        <p14:creationId xmlns:p14="http://schemas.microsoft.com/office/powerpoint/2010/main" val="35761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Trước</a:t>
            </a:r>
            <a:r>
              <a:rPr lang="en-US" dirty="0"/>
              <a:t> </a:t>
            </a:r>
            <a:r>
              <a:rPr lang="en-US" dirty="0" err="1"/>
              <a:t>khi</a:t>
            </a:r>
            <a:r>
              <a:rPr lang="en-US" dirty="0"/>
              <a:t> </a:t>
            </a:r>
            <a:r>
              <a:rPr lang="en-US" dirty="0" err="1"/>
              <a:t>trình</a:t>
            </a:r>
            <a:r>
              <a:rPr lang="en-US" dirty="0"/>
              <a:t> </a:t>
            </a:r>
            <a:r>
              <a:rPr lang="en-US" dirty="0" err="1"/>
              <a:t>bày</a:t>
            </a:r>
            <a:endParaRPr lang="en-US" dirty="0"/>
          </a:p>
          <a:p>
            <a:r>
              <a:rPr lang="en-US" dirty="0"/>
              <a:t>Em </a:t>
            </a:r>
            <a:r>
              <a:rPr lang="en-US" dirty="0" err="1"/>
              <a:t>xin</a:t>
            </a:r>
            <a:r>
              <a:rPr lang="en-US" dirty="0"/>
              <a:t> </a:t>
            </a:r>
            <a:r>
              <a:rPr lang="en-US" dirty="0" err="1"/>
              <a:t>gửi</a:t>
            </a:r>
            <a:r>
              <a:rPr lang="en-US" dirty="0"/>
              <a:t> </a:t>
            </a:r>
            <a:r>
              <a:rPr lang="en-US" dirty="0" err="1"/>
              <a:t>lời</a:t>
            </a:r>
            <a:r>
              <a:rPr lang="en-US" dirty="0"/>
              <a:t> </a:t>
            </a:r>
            <a:r>
              <a:rPr lang="en-US" dirty="0" err="1"/>
              <a:t>chào</a:t>
            </a:r>
            <a:r>
              <a:rPr lang="en-US" dirty="0"/>
              <a:t> </a:t>
            </a:r>
            <a:r>
              <a:rPr lang="en-US" dirty="0" err="1"/>
              <a:t>đến</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toàn</a:t>
            </a:r>
            <a:r>
              <a:rPr lang="en-US" dirty="0"/>
              <a:t> </a:t>
            </a:r>
            <a:r>
              <a:rPr lang="en-US" dirty="0" err="1"/>
              <a:t>thể</a:t>
            </a:r>
            <a:r>
              <a:rPr lang="en-US" dirty="0"/>
              <a:t> </a:t>
            </a:r>
            <a:r>
              <a:rPr lang="en-US" dirty="0" err="1"/>
              <a:t>các</a:t>
            </a:r>
            <a:r>
              <a:rPr lang="en-US" dirty="0"/>
              <a:t> </a:t>
            </a:r>
            <a:r>
              <a:rPr lang="en-US" dirty="0" err="1"/>
              <a:t>bạn</a:t>
            </a:r>
            <a:r>
              <a:rPr lang="en-US" dirty="0"/>
              <a:t> </a:t>
            </a:r>
            <a:r>
              <a:rPr lang="en-US" dirty="0" err="1"/>
              <a:t>sinh</a:t>
            </a:r>
            <a:r>
              <a:rPr lang="en-US" dirty="0"/>
              <a:t> </a:t>
            </a:r>
            <a:r>
              <a:rPr lang="en-US" dirty="0" err="1"/>
              <a:t>viên</a:t>
            </a:r>
            <a:r>
              <a:rPr lang="en-US" dirty="0"/>
              <a:t> </a:t>
            </a:r>
            <a:r>
              <a:rPr lang="en-US" dirty="0" err="1"/>
              <a:t>đang</a:t>
            </a:r>
            <a:r>
              <a:rPr lang="en-US" dirty="0"/>
              <a:t> </a:t>
            </a:r>
            <a:r>
              <a:rPr lang="en-US" dirty="0" err="1"/>
              <a:t>có</a:t>
            </a:r>
            <a:r>
              <a:rPr lang="en-US" dirty="0"/>
              <a:t> </a:t>
            </a:r>
            <a:r>
              <a:rPr lang="en-US" dirty="0" err="1"/>
              <a:t>mặt</a:t>
            </a:r>
            <a:r>
              <a:rPr lang="en-US" dirty="0"/>
              <a:t> </a:t>
            </a:r>
            <a:r>
              <a:rPr lang="en-US" dirty="0" err="1"/>
              <a:t>trong</a:t>
            </a:r>
            <a:r>
              <a:rPr lang="en-US" dirty="0"/>
              <a:t> </a:t>
            </a:r>
            <a:r>
              <a:rPr lang="en-US" dirty="0" err="1"/>
              <a:t>hội</a:t>
            </a:r>
            <a:r>
              <a:rPr lang="en-US" dirty="0"/>
              <a:t> </a:t>
            </a:r>
            <a:r>
              <a:rPr lang="en-US" dirty="0" err="1"/>
              <a:t>đồng</a:t>
            </a:r>
            <a:r>
              <a:rPr lang="en-US" dirty="0"/>
              <a:t> </a:t>
            </a:r>
            <a:r>
              <a:rPr lang="en-US" dirty="0" err="1"/>
              <a:t>ngày</a:t>
            </a:r>
            <a:r>
              <a:rPr lang="en-US" dirty="0"/>
              <a:t> </a:t>
            </a:r>
            <a:r>
              <a:rPr lang="en-US" dirty="0" err="1"/>
              <a:t>hôm</a:t>
            </a:r>
            <a:r>
              <a:rPr lang="en-US" dirty="0"/>
              <a:t> nay</a:t>
            </a:r>
          </a:p>
          <a:p>
            <a:r>
              <a:rPr lang="en-US" dirty="0"/>
              <a:t>Em </a:t>
            </a:r>
            <a:r>
              <a:rPr lang="en-US" dirty="0" err="1"/>
              <a:t>xin</a:t>
            </a:r>
            <a:r>
              <a:rPr lang="en-US" dirty="0"/>
              <a:t> </a:t>
            </a:r>
            <a:r>
              <a:rPr lang="en-US" dirty="0" err="1"/>
              <a:t>tự</a:t>
            </a:r>
            <a:r>
              <a:rPr lang="en-US" dirty="0"/>
              <a:t> </a:t>
            </a:r>
            <a:r>
              <a:rPr lang="en-US" dirty="0" err="1"/>
              <a:t>giới</a:t>
            </a:r>
            <a:r>
              <a:rPr lang="en-US" dirty="0"/>
              <a:t> </a:t>
            </a:r>
            <a:r>
              <a:rPr lang="en-US" dirty="0" err="1"/>
              <a:t>thiệu</a:t>
            </a:r>
            <a:r>
              <a:rPr lang="en-US" dirty="0"/>
              <a:t> </a:t>
            </a:r>
            <a:r>
              <a:rPr lang="en-US" dirty="0" err="1"/>
              <a:t>em</a:t>
            </a:r>
            <a:r>
              <a:rPr lang="en-US" dirty="0"/>
              <a:t> </a:t>
            </a:r>
            <a:r>
              <a:rPr lang="en-US" dirty="0" err="1"/>
              <a:t>tên</a:t>
            </a:r>
            <a:r>
              <a:rPr lang="en-US" dirty="0"/>
              <a:t> </a:t>
            </a:r>
            <a:r>
              <a:rPr lang="en-US" dirty="0" err="1"/>
              <a:t>là</a:t>
            </a:r>
            <a:r>
              <a:rPr lang="en-US" dirty="0"/>
              <a:t> Bùi Huy Nam . Chuyên </a:t>
            </a:r>
            <a:r>
              <a:rPr lang="en-US" dirty="0" err="1"/>
              <a:t>ngành</a:t>
            </a:r>
            <a:r>
              <a:rPr lang="en-US" dirty="0"/>
              <a:t> </a:t>
            </a:r>
            <a:r>
              <a:rPr lang="en-US" dirty="0" err="1"/>
              <a:t>của</a:t>
            </a:r>
            <a:r>
              <a:rPr lang="en-US" dirty="0"/>
              <a:t> </a:t>
            </a:r>
            <a:r>
              <a:rPr lang="en-US" dirty="0" err="1"/>
              <a:t>em</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thông</a:t>
            </a:r>
            <a:r>
              <a:rPr lang="en-US" dirty="0"/>
              <a:t> tin</a:t>
            </a:r>
          </a:p>
          <a:p>
            <a:r>
              <a:rPr lang="en-US" dirty="0" err="1"/>
              <a:t>Đến</a:t>
            </a:r>
            <a:r>
              <a:rPr lang="en-US" dirty="0"/>
              <a:t> </a:t>
            </a:r>
            <a:r>
              <a:rPr lang="en-US" dirty="0" err="1"/>
              <a:t>với</a:t>
            </a:r>
            <a:r>
              <a:rPr lang="en-US" dirty="0"/>
              <a:t> </a:t>
            </a:r>
            <a:r>
              <a:rPr lang="en-US" dirty="0" err="1"/>
              <a:t>buổi</a:t>
            </a:r>
            <a:r>
              <a:rPr lang="en-US" dirty="0"/>
              <a:t> </a:t>
            </a:r>
            <a:r>
              <a:rPr lang="en-US" dirty="0" err="1"/>
              <a:t>bảo</a:t>
            </a:r>
            <a:r>
              <a:rPr lang="en-US" dirty="0"/>
              <a:t> </a:t>
            </a:r>
            <a:r>
              <a:rPr lang="en-US" dirty="0" err="1"/>
              <a:t>về</a:t>
            </a:r>
            <a:r>
              <a:rPr lang="en-US" dirty="0"/>
              <a:t> </a:t>
            </a:r>
            <a:r>
              <a:rPr lang="en-US" dirty="0" err="1"/>
              <a:t>ngày</a:t>
            </a:r>
            <a:r>
              <a:rPr lang="en-US" dirty="0"/>
              <a:t> </a:t>
            </a:r>
            <a:r>
              <a:rPr lang="en-US" dirty="0" err="1"/>
              <a:t>hôm</a:t>
            </a:r>
            <a:r>
              <a:rPr lang="en-US" dirty="0"/>
              <a:t> nay </a:t>
            </a:r>
            <a:r>
              <a:rPr lang="en-US" dirty="0" err="1"/>
              <a:t>em</a:t>
            </a:r>
            <a:r>
              <a:rPr lang="en-US" dirty="0"/>
              <a:t> </a:t>
            </a:r>
            <a:r>
              <a:rPr lang="en-US" dirty="0" err="1"/>
              <a:t>mang</a:t>
            </a:r>
            <a:r>
              <a:rPr lang="en-US" dirty="0"/>
              <a:t> </a:t>
            </a:r>
            <a:r>
              <a:rPr lang="en-US" dirty="0" err="1"/>
              <a:t>đến</a:t>
            </a:r>
            <a:r>
              <a:rPr lang="en-US" dirty="0"/>
              <a:t> </a:t>
            </a:r>
            <a:r>
              <a:rPr lang="en-US" dirty="0" err="1"/>
              <a:t>đề</a:t>
            </a:r>
            <a:r>
              <a:rPr lang="en-US" dirty="0"/>
              <a:t> </a:t>
            </a:r>
            <a:r>
              <a:rPr lang="en-US" dirty="0" err="1"/>
              <a:t>tài</a:t>
            </a:r>
            <a:r>
              <a:rPr lang="en-US" dirty="0"/>
              <a:t> </a:t>
            </a:r>
            <a:r>
              <a:rPr lang="en-US" sz="1200" b="1" dirty="0">
                <a:solidFill>
                  <a:srgbClr val="01070A"/>
                </a:solidFill>
                <a:latin typeface="Arial Bold"/>
                <a:ea typeface="Arial Bold"/>
                <a:cs typeface="Arial Bold"/>
                <a:sym typeface="Arial Bold"/>
              </a:rPr>
              <a:t>XÂY DỰNG WEBSITE BÁN ĐỒ ĐIỆN TỬ CHO CÔNG TY NAM ELECTRONICS </a:t>
            </a:r>
            <a:r>
              <a:rPr lang="en-US" sz="1200" b="0" dirty="0" err="1">
                <a:solidFill>
                  <a:srgbClr val="01070A"/>
                </a:solidFill>
                <a:latin typeface="Arial Bold"/>
                <a:ea typeface="Arial Bold"/>
                <a:cs typeface="Arial Bold"/>
                <a:sym typeface="Arial Bold"/>
              </a:rPr>
              <a:t>dưới</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sự</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hướng</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dẫn</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của</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thầy</a:t>
            </a:r>
            <a:r>
              <a:rPr lang="en-US" sz="1200" b="0" dirty="0">
                <a:solidFill>
                  <a:srgbClr val="01070A"/>
                </a:solidFill>
                <a:latin typeface="Arial Bold"/>
                <a:ea typeface="Arial Bold"/>
                <a:cs typeface="Arial Bold"/>
                <a:sym typeface="Arial Bold"/>
              </a:rPr>
              <a:t> </a:t>
            </a:r>
            <a:r>
              <a:rPr lang="en-US" sz="1200" b="0" dirty="0" err="1">
                <a:solidFill>
                  <a:srgbClr val="01070A"/>
                </a:solidFill>
                <a:latin typeface="Arial Bold"/>
                <a:ea typeface="Arial Bold"/>
                <a:cs typeface="Arial Bold"/>
                <a:sym typeface="Arial Bold"/>
              </a:rPr>
              <a:t>Đỗ</a:t>
            </a:r>
            <a:r>
              <a:rPr lang="en-US" sz="1200" b="0" dirty="0">
                <a:solidFill>
                  <a:srgbClr val="01070A"/>
                </a:solidFill>
                <a:latin typeface="Arial Bold"/>
                <a:ea typeface="Arial Bold"/>
                <a:cs typeface="Arial Bold"/>
                <a:sym typeface="Arial Bold"/>
              </a:rPr>
              <a:t> Mạnh Quang</a:t>
            </a:r>
            <a:endParaRPr lang="en-US" sz="1200" b="1" dirty="0">
              <a:solidFill>
                <a:srgbClr val="01070A"/>
              </a:solidFill>
              <a:latin typeface="Arial Bold"/>
              <a:ea typeface="Arial Bold"/>
              <a:cs typeface="Arial Bold"/>
              <a:sym typeface="Arial Bold"/>
            </a:endParaRPr>
          </a:p>
          <a:p>
            <a:pPr algn="ctr">
              <a:lnSpc>
                <a:spcPts val="6999"/>
              </a:lnSpc>
            </a:pPr>
            <a:endParaRPr lang="en-US" sz="1200" b="1" dirty="0">
              <a:solidFill>
                <a:srgbClr val="01070A"/>
              </a:solidFill>
              <a:latin typeface="Arial Bold"/>
              <a:ea typeface="Arial Bold"/>
              <a:cs typeface="Arial Bold"/>
              <a:sym typeface="Arial Bold"/>
            </a:endParaRPr>
          </a:p>
          <a:p>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1</a:t>
            </a:fld>
            <a:endParaRPr lang="LID4096"/>
          </a:p>
        </p:txBody>
      </p:sp>
    </p:spTree>
    <p:extLst>
      <p:ext uri="{BB962C8B-B14F-4D97-AF65-F5344CB8AC3E}">
        <p14:creationId xmlns:p14="http://schemas.microsoft.com/office/powerpoint/2010/main" val="3962734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Còn</a:t>
            </a:r>
            <a:r>
              <a:rPr lang="en-US" dirty="0"/>
              <a:t> </a:t>
            </a:r>
            <a:r>
              <a:rPr lang="en-US" dirty="0" err="1"/>
              <a:t>đây</a:t>
            </a:r>
            <a:r>
              <a:rPr lang="en-US" dirty="0"/>
              <a:t> </a:t>
            </a:r>
            <a:r>
              <a:rPr lang="en-US" dirty="0" err="1"/>
              <a:t>là</a:t>
            </a:r>
            <a:r>
              <a:rPr lang="en-US" dirty="0"/>
              <a:t> </a:t>
            </a:r>
            <a:r>
              <a:rPr lang="en-US" dirty="0" err="1"/>
              <a:t>biểu</a:t>
            </a:r>
            <a:r>
              <a:rPr lang="en-US" dirty="0"/>
              <a:t> </a:t>
            </a:r>
            <a:r>
              <a:rPr lang="en-US" dirty="0" err="1"/>
              <a:t>đồ</a:t>
            </a:r>
            <a:r>
              <a:rPr lang="en-US" dirty="0"/>
              <a:t> </a:t>
            </a:r>
            <a:r>
              <a:rPr lang="en-US" dirty="0" err="1"/>
              <a:t>thực</a:t>
            </a:r>
            <a:r>
              <a:rPr lang="en-US" dirty="0"/>
              <a:t> </a:t>
            </a:r>
            <a:r>
              <a:rPr lang="en-US" dirty="0" err="1"/>
              <a:t>thể</a:t>
            </a:r>
            <a:r>
              <a:rPr lang="en-US" dirty="0"/>
              <a:t> </a:t>
            </a:r>
            <a:r>
              <a:rPr lang="en-US" dirty="0" err="1"/>
              <a:t>liên</a:t>
            </a:r>
            <a:r>
              <a:rPr lang="en-US" dirty="0"/>
              <a:t> </a:t>
            </a:r>
            <a:r>
              <a:rPr lang="en-US" dirty="0" err="1"/>
              <a:t>kết</a:t>
            </a:r>
            <a:r>
              <a:rPr lang="en-US" dirty="0"/>
              <a:t> . </a:t>
            </a:r>
            <a:r>
              <a:rPr lang="en-US" dirty="0" err="1"/>
              <a:t>Gốm</a:t>
            </a:r>
            <a:r>
              <a:rPr lang="en-US" dirty="0"/>
              <a:t> </a:t>
            </a:r>
            <a:r>
              <a:rPr lang="en-US" dirty="0" err="1"/>
              <a:t>có</a:t>
            </a:r>
            <a:r>
              <a:rPr lang="en-US" dirty="0"/>
              <a:t> 16 </a:t>
            </a:r>
            <a:r>
              <a:rPr lang="en-US" dirty="0" err="1"/>
              <a:t>bảng</a:t>
            </a:r>
            <a:r>
              <a:rPr lang="en-US" dirty="0"/>
              <a:t> </a:t>
            </a:r>
            <a:r>
              <a:rPr lang="en-US" dirty="0" err="1"/>
              <a:t>thực</a:t>
            </a:r>
            <a:r>
              <a:rPr lang="en-US" dirty="0"/>
              <a:t> </a:t>
            </a:r>
            <a:r>
              <a:rPr lang="en-US" dirty="0" err="1"/>
              <a:t>thể</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10</a:t>
            </a:fld>
            <a:endParaRPr lang="LID4096"/>
          </a:p>
        </p:txBody>
      </p:sp>
    </p:spTree>
    <p:extLst>
      <p:ext uri="{BB962C8B-B14F-4D97-AF65-F5344CB8AC3E}">
        <p14:creationId xmlns:p14="http://schemas.microsoft.com/office/powerpoint/2010/main" val="120974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người</a:t>
            </a:r>
            <a:r>
              <a:rPr lang="en-US" dirty="0"/>
              <a:t> dung </a:t>
            </a:r>
            <a:r>
              <a:rPr lang="en-US" dirty="0" err="1"/>
              <a:t>có</a:t>
            </a:r>
            <a:r>
              <a:rPr lang="en-US" dirty="0"/>
              <a:t> </a:t>
            </a:r>
            <a:r>
              <a:rPr lang="en-US" dirty="0" err="1"/>
              <a:t>thể</a:t>
            </a:r>
            <a:r>
              <a:rPr lang="en-US" dirty="0"/>
              <a:t> </a:t>
            </a:r>
            <a:r>
              <a:rPr lang="en-US" dirty="0" err="1"/>
              <a:t>mua</a:t>
            </a:r>
            <a:r>
              <a:rPr lang="en-US" dirty="0"/>
              <a:t> </a:t>
            </a:r>
            <a:r>
              <a:rPr lang="en-US" dirty="0" err="1"/>
              <a:t>được</a:t>
            </a:r>
            <a:r>
              <a:rPr lang="en-US" dirty="0"/>
              <a:t> hang </a:t>
            </a:r>
            <a:r>
              <a:rPr lang="en-US" dirty="0" err="1"/>
              <a:t>cần</a:t>
            </a:r>
            <a:r>
              <a:rPr lang="en-US" dirty="0"/>
              <a:t> </a:t>
            </a:r>
            <a:r>
              <a:rPr lang="en-US" dirty="0" err="1"/>
              <a:t>phải</a:t>
            </a:r>
            <a:r>
              <a:rPr lang="en-US" dirty="0"/>
              <a:t> </a:t>
            </a:r>
            <a:r>
              <a:rPr lang="en-US" dirty="0" err="1"/>
              <a:t>truy</a:t>
            </a:r>
            <a:r>
              <a:rPr lang="en-US" dirty="0"/>
              <a:t> </a:t>
            </a:r>
            <a:r>
              <a:rPr lang="en-US" dirty="0" err="1"/>
              <a:t>cập</a:t>
            </a:r>
            <a:r>
              <a:rPr lang="en-US" dirty="0"/>
              <a:t> website </a:t>
            </a:r>
            <a:r>
              <a:rPr lang="en-US" dirty="0" err="1"/>
              <a:t>và</a:t>
            </a:r>
            <a:r>
              <a:rPr lang="en-US" dirty="0"/>
              <a:t> </a:t>
            </a:r>
            <a:r>
              <a:rPr lang="en-US" dirty="0" err="1"/>
              <a:t>đăng</a:t>
            </a:r>
            <a:r>
              <a:rPr lang="en-US" dirty="0"/>
              <a:t> </a:t>
            </a:r>
            <a:r>
              <a:rPr lang="en-US" dirty="0" err="1"/>
              <a:t>nhập</a:t>
            </a:r>
            <a:r>
              <a:rPr lang="en-US" dirty="0"/>
              <a:t> </a:t>
            </a:r>
            <a:r>
              <a:rPr lang="en-US" dirty="0" err="1"/>
              <a:t>tài</a:t>
            </a:r>
            <a:r>
              <a:rPr lang="en-US" dirty="0"/>
              <a:t> </a:t>
            </a:r>
            <a:r>
              <a:rPr lang="en-US" dirty="0" err="1"/>
              <a:t>khoản</a:t>
            </a:r>
            <a:endParaRPr lang="en-US" dirty="0"/>
          </a:p>
          <a:p>
            <a:r>
              <a:rPr lang="en-US" dirty="0"/>
              <a:t>Sau </a:t>
            </a:r>
            <a:r>
              <a:rPr lang="en-US" dirty="0" err="1"/>
              <a:t>đó</a:t>
            </a:r>
            <a:r>
              <a:rPr lang="en-US" dirty="0"/>
              <a:t> </a:t>
            </a:r>
            <a:r>
              <a:rPr lang="en-US" dirty="0" err="1"/>
              <a:t>chọn</a:t>
            </a:r>
            <a:r>
              <a:rPr lang="en-US" dirty="0"/>
              <a:t> </a:t>
            </a:r>
            <a:r>
              <a:rPr lang="en-US" dirty="0" err="1"/>
              <a:t>sản</a:t>
            </a:r>
            <a:r>
              <a:rPr lang="en-US" dirty="0"/>
              <a:t> </a:t>
            </a:r>
            <a:r>
              <a:rPr lang="en-US" dirty="0" err="1"/>
              <a:t>phẩm</a:t>
            </a:r>
            <a:r>
              <a:rPr lang="en-US" dirty="0"/>
              <a:t> </a:t>
            </a:r>
            <a:r>
              <a:rPr lang="en-US" dirty="0" err="1"/>
              <a:t>muốn</a:t>
            </a:r>
            <a:r>
              <a:rPr lang="en-US" dirty="0"/>
              <a:t> </a:t>
            </a:r>
            <a:r>
              <a:rPr lang="en-US" dirty="0" err="1"/>
              <a:t>mua</a:t>
            </a:r>
            <a:r>
              <a:rPr lang="en-US" dirty="0"/>
              <a:t> </a:t>
            </a:r>
            <a:r>
              <a:rPr lang="en-US" dirty="0" err="1"/>
              <a:t>vào</a:t>
            </a:r>
            <a:r>
              <a:rPr lang="en-US" dirty="0"/>
              <a:t> </a:t>
            </a:r>
            <a:r>
              <a:rPr lang="en-US" dirty="0" err="1"/>
              <a:t>giỏ</a:t>
            </a:r>
            <a:r>
              <a:rPr lang="en-US" dirty="0"/>
              <a:t> hang</a:t>
            </a:r>
          </a:p>
          <a:p>
            <a:r>
              <a:rPr lang="en-US" dirty="0" err="1"/>
              <a:t>Và</a:t>
            </a:r>
            <a:r>
              <a:rPr lang="en-US" dirty="0"/>
              <a:t> </a:t>
            </a:r>
            <a:r>
              <a:rPr lang="en-US" dirty="0" err="1"/>
              <a:t>bấm</a:t>
            </a:r>
            <a:r>
              <a:rPr lang="en-US" dirty="0"/>
              <a:t> </a:t>
            </a:r>
            <a:r>
              <a:rPr lang="en-US" dirty="0" err="1"/>
              <a:t>đặt</a:t>
            </a:r>
            <a:r>
              <a:rPr lang="en-US" dirty="0"/>
              <a:t> </a:t>
            </a:r>
            <a:r>
              <a:rPr lang="en-US" dirty="0" err="1"/>
              <a:t>hàng</a:t>
            </a:r>
            <a:r>
              <a:rPr lang="en-US" dirty="0"/>
              <a:t>, </a:t>
            </a:r>
            <a:r>
              <a:rPr lang="en-US" dirty="0" err="1"/>
              <a:t>rồi</a:t>
            </a:r>
            <a:r>
              <a:rPr lang="en-US" dirty="0"/>
              <a:t> </a:t>
            </a:r>
            <a:r>
              <a:rPr lang="en-US" dirty="0" err="1"/>
              <a:t>điền</a:t>
            </a:r>
            <a:r>
              <a:rPr lang="en-US" dirty="0"/>
              <a:t> </a:t>
            </a:r>
            <a:r>
              <a:rPr lang="en-US" dirty="0" err="1"/>
              <a:t>thông</a:t>
            </a:r>
            <a:r>
              <a:rPr lang="en-US" dirty="0"/>
              <a:t> tin </a:t>
            </a:r>
            <a:r>
              <a:rPr lang="en-US" dirty="0" err="1"/>
              <a:t>đặt</a:t>
            </a:r>
            <a:r>
              <a:rPr lang="en-US" dirty="0"/>
              <a:t> </a:t>
            </a:r>
            <a:r>
              <a:rPr lang="en-US" dirty="0" err="1"/>
              <a:t>hàng</a:t>
            </a:r>
            <a:r>
              <a:rPr lang="en-US" dirty="0"/>
              <a:t> </a:t>
            </a:r>
            <a:r>
              <a:rPr lang="en-US" dirty="0" err="1"/>
              <a:t>và</a:t>
            </a:r>
            <a:r>
              <a:rPr lang="en-US" dirty="0"/>
              <a:t> </a:t>
            </a:r>
            <a:r>
              <a:rPr lang="en-US" dirty="0" err="1"/>
              <a:t>chọn</a:t>
            </a:r>
            <a:r>
              <a:rPr lang="en-US" dirty="0"/>
              <a:t> </a:t>
            </a:r>
            <a:r>
              <a:rPr lang="en-US" dirty="0" err="1"/>
              <a:t>phương</a:t>
            </a:r>
            <a:r>
              <a:rPr lang="en-US" dirty="0"/>
              <a:t> </a:t>
            </a:r>
            <a:r>
              <a:rPr lang="en-US" dirty="0" err="1"/>
              <a:t>thức</a:t>
            </a:r>
            <a:r>
              <a:rPr lang="en-US" dirty="0"/>
              <a:t> </a:t>
            </a:r>
            <a:r>
              <a:rPr lang="en-US" dirty="0" err="1"/>
              <a:t>thanh</a:t>
            </a:r>
            <a:r>
              <a:rPr lang="en-US" dirty="0"/>
              <a:t> </a:t>
            </a:r>
            <a:r>
              <a:rPr lang="en-US" dirty="0" err="1"/>
              <a:t>toán</a:t>
            </a:r>
            <a:endParaRPr lang="en-US" dirty="0"/>
          </a:p>
          <a:p>
            <a:r>
              <a:rPr lang="en-US" dirty="0"/>
              <a:t>Sau </a:t>
            </a:r>
            <a:r>
              <a:rPr lang="en-US" dirty="0" err="1"/>
              <a:t>đó</a:t>
            </a:r>
            <a:r>
              <a:rPr lang="en-US" dirty="0"/>
              <a:t> </a:t>
            </a:r>
            <a:r>
              <a:rPr lang="en-US" dirty="0" err="1"/>
              <a:t>người</a:t>
            </a:r>
            <a:r>
              <a:rPr lang="en-US" dirty="0"/>
              <a:t> dung </a:t>
            </a:r>
            <a:r>
              <a:rPr lang="en-US" dirty="0" err="1"/>
              <a:t>có</a:t>
            </a:r>
            <a:r>
              <a:rPr lang="en-US" dirty="0"/>
              <a:t> </a:t>
            </a:r>
            <a:r>
              <a:rPr lang="en-US" dirty="0" err="1"/>
              <a:t>thể</a:t>
            </a:r>
            <a:r>
              <a:rPr lang="en-US" dirty="0"/>
              <a:t> </a:t>
            </a:r>
            <a:r>
              <a:rPr lang="en-US" dirty="0" err="1"/>
              <a:t>theo</a:t>
            </a:r>
            <a:r>
              <a:rPr lang="en-US" dirty="0"/>
              <a:t> </a:t>
            </a:r>
            <a:r>
              <a:rPr lang="en-US" dirty="0" err="1"/>
              <a:t>dỡi</a:t>
            </a:r>
            <a:r>
              <a:rPr lang="en-US" dirty="0"/>
              <a:t> </a:t>
            </a:r>
            <a:r>
              <a:rPr lang="en-US" dirty="0" err="1"/>
              <a:t>trạng</a:t>
            </a:r>
            <a:r>
              <a:rPr lang="en-US" dirty="0"/>
              <a:t> </a:t>
            </a:r>
            <a:r>
              <a:rPr lang="en-US" dirty="0" err="1"/>
              <a:t>thái</a:t>
            </a:r>
            <a:r>
              <a:rPr lang="en-US" dirty="0"/>
              <a:t> </a:t>
            </a:r>
            <a:r>
              <a:rPr lang="en-US" dirty="0" err="1"/>
              <a:t>đơn</a:t>
            </a:r>
            <a:r>
              <a:rPr lang="en-US" dirty="0"/>
              <a:t> </a:t>
            </a:r>
            <a:r>
              <a:rPr lang="en-US" dirty="0" err="1"/>
              <a:t>hàng</a:t>
            </a:r>
            <a:r>
              <a:rPr lang="en-US" dirty="0"/>
              <a:t> </a:t>
            </a:r>
            <a:r>
              <a:rPr lang="en-US" dirty="0" err="1"/>
              <a:t>và</a:t>
            </a:r>
            <a:r>
              <a:rPr lang="en-US" dirty="0"/>
              <a:t> </a:t>
            </a:r>
            <a:r>
              <a:rPr lang="en-US" dirty="0" err="1"/>
              <a:t>chờ</a:t>
            </a:r>
            <a:r>
              <a:rPr lang="en-US" dirty="0"/>
              <a:t> </a:t>
            </a:r>
            <a:r>
              <a:rPr lang="en-US" dirty="0" err="1"/>
              <a:t>cửa</a:t>
            </a:r>
            <a:r>
              <a:rPr lang="en-US" dirty="0"/>
              <a:t> </a:t>
            </a:r>
            <a:r>
              <a:rPr lang="en-US" dirty="0" err="1"/>
              <a:t>hàng</a:t>
            </a:r>
            <a:r>
              <a:rPr lang="en-US" dirty="0"/>
              <a:t> </a:t>
            </a:r>
            <a:r>
              <a:rPr lang="en-US" dirty="0" err="1"/>
              <a:t>xác</a:t>
            </a:r>
            <a:r>
              <a:rPr lang="en-US" dirty="0"/>
              <a:t> </a:t>
            </a:r>
            <a:r>
              <a:rPr lang="en-US" dirty="0" err="1"/>
              <a:t>nhận</a:t>
            </a:r>
            <a:r>
              <a:rPr lang="en-US" dirty="0"/>
              <a:t> </a:t>
            </a:r>
            <a:r>
              <a:rPr lang="en-US" dirty="0" err="1"/>
              <a:t>để</a:t>
            </a:r>
            <a:r>
              <a:rPr lang="en-US" dirty="0"/>
              <a:t> </a:t>
            </a:r>
            <a:r>
              <a:rPr lang="en-US" dirty="0" err="1"/>
              <a:t>giao</a:t>
            </a:r>
            <a:r>
              <a:rPr lang="en-US" dirty="0"/>
              <a:t> </a:t>
            </a:r>
            <a:r>
              <a:rPr lang="en-US" dirty="0" err="1"/>
              <a:t>hàng</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12</a:t>
            </a:fld>
            <a:endParaRPr lang="LID4096"/>
          </a:p>
        </p:txBody>
      </p:sp>
    </p:spTree>
    <p:extLst>
      <p:ext uri="{BB962C8B-B14F-4D97-AF65-F5344CB8AC3E}">
        <p14:creationId xmlns:p14="http://schemas.microsoft.com/office/powerpoint/2010/main" val="289598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r>
              <a:rPr lang="en-US" dirty="0"/>
              <a:t> </a:t>
            </a:r>
            <a:r>
              <a:rPr lang="en-US" dirty="0" err="1"/>
              <a:t>là</a:t>
            </a:r>
            <a:r>
              <a:rPr lang="en-US" dirty="0"/>
              <a:t> </a:t>
            </a:r>
            <a:r>
              <a:rPr lang="en-US" dirty="0" err="1"/>
              <a:t>em</a:t>
            </a:r>
            <a:r>
              <a:rPr lang="en-US" dirty="0"/>
              <a:t> </a:t>
            </a:r>
            <a:r>
              <a:rPr lang="en-US" dirty="0" err="1"/>
              <a:t>đã</a:t>
            </a:r>
            <a:r>
              <a:rPr lang="en-US" dirty="0"/>
              <a:t> </a:t>
            </a:r>
            <a:r>
              <a:rPr lang="en-US" dirty="0" err="1"/>
              <a:t>áp</a:t>
            </a:r>
            <a:r>
              <a:rPr lang="en-US" dirty="0"/>
              <a:t> …..</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14</a:t>
            </a:fld>
            <a:endParaRPr lang="LID4096"/>
          </a:p>
        </p:txBody>
      </p:sp>
    </p:spTree>
    <p:extLst>
      <p:ext uri="{BB962C8B-B14F-4D97-AF65-F5344CB8AC3E}">
        <p14:creationId xmlns:p14="http://schemas.microsoft.com/office/powerpoint/2010/main" val="2815086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hiểu</a:t>
            </a:r>
            <a:r>
              <a:rPr lang="en-US" dirty="0"/>
              <a:t> </a:t>
            </a:r>
            <a:r>
              <a:rPr lang="en-US" dirty="0" err="1"/>
              <a:t>rõ</a:t>
            </a:r>
            <a:r>
              <a:rPr lang="en-US" dirty="0"/>
              <a:t> </a:t>
            </a:r>
            <a:r>
              <a:rPr lang="en-US" dirty="0" err="1"/>
              <a:t>hơn</a:t>
            </a:r>
            <a:r>
              <a:rPr lang="en-US" dirty="0"/>
              <a:t> </a:t>
            </a:r>
            <a:r>
              <a:rPr lang="en-US" dirty="0" err="1"/>
              <a:t>phần</a:t>
            </a:r>
            <a:r>
              <a:rPr lang="en-US" dirty="0"/>
              <a:t> </a:t>
            </a:r>
            <a:r>
              <a:rPr lang="en-US" dirty="0" err="1"/>
              <a:t>kết</a:t>
            </a:r>
            <a:r>
              <a:rPr lang="en-US" dirty="0"/>
              <a:t> </a:t>
            </a:r>
            <a:r>
              <a:rPr lang="en-US" dirty="0" err="1"/>
              <a:t>quả</a:t>
            </a:r>
            <a:r>
              <a:rPr lang="en-US" dirty="0"/>
              <a:t> </a:t>
            </a:r>
            <a:r>
              <a:rPr lang="en-US" dirty="0" err="1"/>
              <a:t>đạt</a:t>
            </a:r>
            <a:r>
              <a:rPr lang="en-US" dirty="0"/>
              <a:t> </a:t>
            </a:r>
            <a:r>
              <a:rPr lang="en-US" dirty="0" err="1"/>
              <a:t>được</a:t>
            </a:r>
            <a:r>
              <a:rPr lang="en-US" dirty="0"/>
              <a:t> e </a:t>
            </a:r>
            <a:r>
              <a:rPr lang="en-US" dirty="0" err="1"/>
              <a:t>xin</a:t>
            </a:r>
            <a:r>
              <a:rPr lang="en-US" dirty="0"/>
              <a:t> </a:t>
            </a:r>
            <a:r>
              <a:rPr lang="en-US" dirty="0" err="1"/>
              <a:t>đến</a:t>
            </a:r>
            <a:r>
              <a:rPr lang="en-US" dirty="0"/>
              <a:t> </a:t>
            </a:r>
            <a:r>
              <a:rPr lang="en-US" dirty="0" err="1"/>
              <a:t>phần</a:t>
            </a:r>
            <a:r>
              <a:rPr lang="en-US" dirty="0"/>
              <a:t> demo </a:t>
            </a:r>
            <a:r>
              <a:rPr lang="en-US" dirty="0" err="1"/>
              <a:t>sản</a:t>
            </a:r>
            <a:r>
              <a:rPr lang="en-US" dirty="0"/>
              <a:t> </a:t>
            </a:r>
            <a:r>
              <a:rPr lang="en-US" dirty="0" err="1"/>
              <a:t>phẩm</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15</a:t>
            </a:fld>
            <a:endParaRPr lang="LID4096"/>
          </a:p>
        </p:txBody>
      </p:sp>
    </p:spTree>
    <p:extLst>
      <p:ext uri="{BB962C8B-B14F-4D97-AF65-F5344CB8AC3E}">
        <p14:creationId xmlns:p14="http://schemas.microsoft.com/office/powerpoint/2010/main" val="305942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Nội</a:t>
            </a:r>
            <a:r>
              <a:rPr lang="en-US" dirty="0"/>
              <a:t> dung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gồm</a:t>
            </a:r>
            <a:r>
              <a:rPr lang="en-US" dirty="0"/>
              <a:t> 6 </a:t>
            </a:r>
            <a:r>
              <a:rPr lang="en-US" dirty="0" err="1"/>
              <a:t>phần</a:t>
            </a:r>
            <a:endParaRPr lang="en-US" dirty="0"/>
          </a:p>
          <a:p>
            <a:pPr marL="950553" lvl="1" indent="-475277" algn="l">
              <a:lnSpc>
                <a:spcPts val="8805"/>
              </a:lnSpc>
              <a:buAutoNum type="arabicPeriod"/>
            </a:pPr>
            <a:r>
              <a:rPr lang="en-US" sz="1400" dirty="0" err="1">
                <a:solidFill>
                  <a:srgbClr val="01070A"/>
                </a:solidFill>
                <a:latin typeface="Arial"/>
                <a:ea typeface="Arial"/>
                <a:cs typeface="Arial"/>
                <a:sym typeface="Arial"/>
              </a:rPr>
              <a:t>Tổng</a:t>
            </a:r>
            <a:r>
              <a:rPr lang="en-US" sz="1400" dirty="0">
                <a:solidFill>
                  <a:srgbClr val="01070A"/>
                </a:solidFill>
                <a:latin typeface="Arial"/>
                <a:ea typeface="Arial"/>
                <a:cs typeface="Arial"/>
                <a:sym typeface="Arial"/>
              </a:rPr>
              <a:t> Quan </a:t>
            </a:r>
            <a:r>
              <a:rPr lang="en-US" sz="1400" dirty="0" err="1">
                <a:solidFill>
                  <a:srgbClr val="01070A"/>
                </a:solidFill>
                <a:latin typeface="Arial"/>
                <a:ea typeface="Arial"/>
                <a:cs typeface="Arial"/>
                <a:sym typeface="Arial"/>
              </a:rPr>
              <a:t>Về</a:t>
            </a:r>
            <a:r>
              <a:rPr lang="en-US" sz="1400" dirty="0">
                <a:solidFill>
                  <a:srgbClr val="01070A"/>
                </a:solidFill>
                <a:latin typeface="Arial"/>
                <a:ea typeface="Arial"/>
                <a:cs typeface="Arial"/>
                <a:sym typeface="Arial"/>
              </a:rPr>
              <a:t> </a:t>
            </a:r>
            <a:r>
              <a:rPr lang="en-US" sz="1400" dirty="0" err="1">
                <a:solidFill>
                  <a:srgbClr val="01070A"/>
                </a:solidFill>
                <a:latin typeface="Arial"/>
                <a:ea typeface="Arial"/>
                <a:cs typeface="Arial"/>
                <a:sym typeface="Arial"/>
              </a:rPr>
              <a:t>Đề</a:t>
            </a:r>
            <a:r>
              <a:rPr lang="en-US" sz="1400" dirty="0">
                <a:solidFill>
                  <a:srgbClr val="01070A"/>
                </a:solidFill>
                <a:latin typeface="Arial"/>
                <a:ea typeface="Arial"/>
                <a:cs typeface="Arial"/>
                <a:sym typeface="Arial"/>
              </a:rPr>
              <a:t> Tài</a:t>
            </a:r>
          </a:p>
          <a:p>
            <a:pPr marL="950553" lvl="1" indent="-475277" algn="l">
              <a:lnSpc>
                <a:spcPts val="8805"/>
              </a:lnSpc>
              <a:buAutoNum type="arabicPeriod"/>
            </a:pPr>
            <a:r>
              <a:rPr lang="en-US" sz="1400" u="none" strike="noStrike" dirty="0">
                <a:solidFill>
                  <a:srgbClr val="01070A"/>
                </a:solidFill>
                <a:latin typeface="Arial"/>
                <a:ea typeface="Arial"/>
                <a:cs typeface="Arial"/>
                <a:sym typeface="Arial"/>
              </a:rPr>
              <a:t>Công </a:t>
            </a:r>
            <a:r>
              <a:rPr lang="en-US" sz="1400" u="none" strike="noStrike" dirty="0" err="1">
                <a:solidFill>
                  <a:srgbClr val="01070A"/>
                </a:solidFill>
                <a:latin typeface="Arial"/>
                <a:ea typeface="Arial"/>
                <a:cs typeface="Arial"/>
                <a:sym typeface="Arial"/>
              </a:rPr>
              <a:t>Nghê</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Sử</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Dụng</a:t>
            </a:r>
            <a:endParaRPr lang="en-US" sz="1400"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1400" u="none" strike="noStrike" dirty="0" err="1">
                <a:solidFill>
                  <a:srgbClr val="01070A"/>
                </a:solidFill>
                <a:latin typeface="Arial"/>
                <a:ea typeface="Arial"/>
                <a:cs typeface="Arial"/>
                <a:sym typeface="Arial"/>
              </a:rPr>
              <a:t>Phân</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Tích</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Và</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Thiết</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Kế</a:t>
            </a:r>
            <a:endParaRPr lang="en-US" sz="1400"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1400" u="none" strike="noStrike" dirty="0">
                <a:solidFill>
                  <a:srgbClr val="01070A"/>
                </a:solidFill>
                <a:latin typeface="Arial"/>
                <a:ea typeface="Arial"/>
                <a:cs typeface="Arial"/>
                <a:sym typeface="Arial"/>
              </a:rPr>
              <a:t>Quy </a:t>
            </a:r>
            <a:r>
              <a:rPr lang="en-US" sz="1400" u="none" strike="noStrike" dirty="0" err="1">
                <a:solidFill>
                  <a:srgbClr val="01070A"/>
                </a:solidFill>
                <a:latin typeface="Arial"/>
                <a:ea typeface="Arial"/>
                <a:cs typeface="Arial"/>
                <a:sym typeface="Arial"/>
              </a:rPr>
              <a:t>Trình</a:t>
            </a:r>
            <a:r>
              <a:rPr lang="en-US" sz="1400" u="none" strike="noStrike" dirty="0">
                <a:solidFill>
                  <a:srgbClr val="01070A"/>
                </a:solidFill>
                <a:latin typeface="Arial"/>
                <a:ea typeface="Arial"/>
                <a:cs typeface="Arial"/>
                <a:sym typeface="Arial"/>
              </a:rPr>
              <a:t> Mua </a:t>
            </a:r>
            <a:r>
              <a:rPr lang="en-US" sz="1400" u="none" strike="noStrike" dirty="0" err="1">
                <a:solidFill>
                  <a:srgbClr val="01070A"/>
                </a:solidFill>
                <a:latin typeface="Arial"/>
                <a:ea typeface="Arial"/>
                <a:cs typeface="Arial"/>
                <a:sym typeface="Arial"/>
              </a:rPr>
              <a:t>Hàng</a:t>
            </a:r>
            <a:endParaRPr lang="en-US" sz="1400"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1400" u="none" strike="noStrike" dirty="0" err="1">
                <a:solidFill>
                  <a:srgbClr val="01070A"/>
                </a:solidFill>
                <a:latin typeface="Arial"/>
                <a:ea typeface="Arial"/>
                <a:cs typeface="Arial"/>
                <a:sym typeface="Arial"/>
              </a:rPr>
              <a:t>Kết</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Quả</a:t>
            </a:r>
            <a:r>
              <a:rPr lang="en-US" sz="1400" u="none" strike="noStrike" dirty="0">
                <a:solidFill>
                  <a:srgbClr val="01070A"/>
                </a:solidFill>
                <a:latin typeface="Arial"/>
                <a:ea typeface="Arial"/>
                <a:cs typeface="Arial"/>
                <a:sym typeface="Arial"/>
              </a:rPr>
              <a:t> Đạt </a:t>
            </a:r>
            <a:r>
              <a:rPr lang="en-US" sz="1400" u="none" strike="noStrike" dirty="0" err="1">
                <a:solidFill>
                  <a:srgbClr val="01070A"/>
                </a:solidFill>
                <a:latin typeface="Arial"/>
                <a:ea typeface="Arial"/>
                <a:cs typeface="Arial"/>
                <a:sym typeface="Arial"/>
              </a:rPr>
              <a:t>Được</a:t>
            </a:r>
            <a:endParaRPr lang="en-US" sz="1400"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1400" u="none" strike="noStrike" dirty="0">
                <a:solidFill>
                  <a:srgbClr val="01070A"/>
                </a:solidFill>
                <a:latin typeface="Arial"/>
                <a:ea typeface="Arial"/>
                <a:cs typeface="Arial"/>
                <a:sym typeface="Arial"/>
              </a:rPr>
              <a:t>Demo </a:t>
            </a:r>
            <a:r>
              <a:rPr lang="en-US" sz="1400" u="none" strike="noStrike" dirty="0" err="1">
                <a:solidFill>
                  <a:srgbClr val="01070A"/>
                </a:solidFill>
                <a:latin typeface="Arial"/>
                <a:ea typeface="Arial"/>
                <a:cs typeface="Arial"/>
                <a:sym typeface="Arial"/>
              </a:rPr>
              <a:t>Sản</a:t>
            </a:r>
            <a:r>
              <a:rPr lang="en-US" sz="1400" u="none" strike="noStrike" dirty="0">
                <a:solidFill>
                  <a:srgbClr val="01070A"/>
                </a:solidFill>
                <a:latin typeface="Arial"/>
                <a:ea typeface="Arial"/>
                <a:cs typeface="Arial"/>
                <a:sym typeface="Arial"/>
              </a:rPr>
              <a:t> </a:t>
            </a:r>
            <a:r>
              <a:rPr lang="en-US" sz="1400" u="none" strike="noStrike" dirty="0" err="1">
                <a:solidFill>
                  <a:srgbClr val="01070A"/>
                </a:solidFill>
                <a:latin typeface="Arial"/>
                <a:ea typeface="Arial"/>
                <a:cs typeface="Arial"/>
                <a:sym typeface="Arial"/>
              </a:rPr>
              <a:t>Phẩm</a:t>
            </a:r>
            <a:endParaRPr lang="en-US" sz="1400" u="none" strike="noStrike" dirty="0">
              <a:solidFill>
                <a:srgbClr val="01070A"/>
              </a:solidFill>
              <a:latin typeface="Arial"/>
              <a:ea typeface="Arial"/>
              <a:cs typeface="Arial"/>
              <a:sym typeface="Arial"/>
            </a:endParaRPr>
          </a:p>
          <a:p>
            <a:endParaRPr lang="LID4096" b="1" dirty="0"/>
          </a:p>
        </p:txBody>
      </p:sp>
      <p:sp>
        <p:nvSpPr>
          <p:cNvPr id="4" name="Slide Number Placeholder 3"/>
          <p:cNvSpPr>
            <a:spLocks noGrp="1"/>
          </p:cNvSpPr>
          <p:nvPr>
            <p:ph type="sldNum" sz="quarter" idx="5"/>
          </p:nvPr>
        </p:nvSpPr>
        <p:spPr/>
        <p:txBody>
          <a:bodyPr/>
          <a:lstStyle/>
          <a:p>
            <a:fld id="{5FDDF1EA-F01C-4514-B2CB-BF3AC83D6E4F}" type="slidenum">
              <a:rPr lang="LID4096" smtClean="0"/>
              <a:t>2</a:t>
            </a:fld>
            <a:endParaRPr lang="LID4096"/>
          </a:p>
        </p:txBody>
      </p:sp>
    </p:spTree>
    <p:extLst>
      <p:ext uri="{BB962C8B-B14F-4D97-AF65-F5344CB8AC3E}">
        <p14:creationId xmlns:p14="http://schemas.microsoft.com/office/powerpoint/2010/main" val="123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phần</a:t>
            </a:r>
            <a:r>
              <a:rPr lang="en-US" dirty="0"/>
              <a:t> </a:t>
            </a:r>
            <a:r>
              <a:rPr lang="en-US" dirty="0" err="1"/>
              <a:t>tổng</a:t>
            </a:r>
            <a:r>
              <a:rPr lang="en-US" dirty="0"/>
              <a:t> </a:t>
            </a:r>
            <a:r>
              <a:rPr lang="en-US" dirty="0" err="1"/>
              <a:t>quan</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3</a:t>
            </a:fld>
            <a:endParaRPr lang="LID4096"/>
          </a:p>
        </p:txBody>
      </p:sp>
    </p:spTree>
    <p:extLst>
      <p:ext uri="{BB962C8B-B14F-4D97-AF65-F5344CB8AC3E}">
        <p14:creationId xmlns:p14="http://schemas.microsoft.com/office/powerpoint/2010/main" val="260789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lý</a:t>
            </a:r>
            <a:r>
              <a:rPr lang="en-US" dirty="0"/>
              <a:t> do </a:t>
            </a:r>
            <a:r>
              <a:rPr lang="en-US" dirty="0" err="1"/>
              <a:t>chọn</a:t>
            </a:r>
            <a:r>
              <a:rPr lang="en-US" dirty="0"/>
              <a:t> </a:t>
            </a:r>
            <a:r>
              <a:rPr lang="en-US" dirty="0" err="1"/>
              <a:t>đề</a:t>
            </a:r>
            <a:r>
              <a:rPr lang="en-US" dirty="0"/>
              <a:t> </a:t>
            </a:r>
            <a:r>
              <a:rPr lang="en-US" dirty="0" err="1"/>
              <a:t>tại</a:t>
            </a:r>
            <a:endParaRPr lang="en-US" dirty="0"/>
          </a:p>
          <a:p>
            <a:r>
              <a:rPr lang="en-US" dirty="0" err="1"/>
              <a:t>Hiện</a:t>
            </a:r>
            <a:r>
              <a:rPr lang="en-US" dirty="0"/>
              <a:t> </a:t>
            </a:r>
            <a:r>
              <a:rPr lang="en-US" dirty="0" err="1"/>
              <a:t>này</a:t>
            </a:r>
            <a:r>
              <a:rPr lang="en-US" dirty="0"/>
              <a:t> …….</a:t>
            </a:r>
          </a:p>
          <a:p>
            <a:r>
              <a:rPr lang="en-US" dirty="0"/>
              <a:t>Tuy </a:t>
            </a:r>
            <a:r>
              <a:rPr lang="en-US" dirty="0" err="1"/>
              <a:t>nhiên</a:t>
            </a:r>
            <a:r>
              <a:rPr lang="en-US" dirty="0"/>
              <a:t>……</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4</a:t>
            </a:fld>
            <a:endParaRPr lang="LID4096"/>
          </a:p>
        </p:txBody>
      </p:sp>
    </p:spTree>
    <p:extLst>
      <p:ext uri="{BB962C8B-B14F-4D97-AF65-F5344CB8AC3E}">
        <p14:creationId xmlns:p14="http://schemas.microsoft.com/office/powerpoint/2010/main" val="136813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mục</a:t>
            </a:r>
            <a:r>
              <a:rPr lang="en-US" dirty="0"/>
              <a:t> </a:t>
            </a:r>
            <a:r>
              <a:rPr lang="en-US" dirty="0" err="1"/>
              <a:t>tiêu</a:t>
            </a:r>
            <a:endParaRPr lang="en-US" dirty="0"/>
          </a:p>
          <a:p>
            <a:r>
              <a:rPr lang="en-US" dirty="0" err="1"/>
              <a:t>Xây</a:t>
            </a:r>
            <a:r>
              <a:rPr lang="en-US" dirty="0"/>
              <a:t> </a:t>
            </a:r>
            <a:r>
              <a:rPr lang="en-US" dirty="0" err="1"/>
              <a:t>dựng</a:t>
            </a:r>
            <a:r>
              <a:rPr lang="en-US" dirty="0"/>
              <a:t>…..</a:t>
            </a:r>
          </a:p>
          <a:p>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trên</a:t>
            </a:r>
            <a:r>
              <a:rPr lang="en-US" dirty="0"/>
              <a:t> </a:t>
            </a:r>
            <a:r>
              <a:rPr lang="en-US" dirty="0" err="1"/>
              <a:t>thì</a:t>
            </a:r>
            <a:r>
              <a:rPr lang="en-US" dirty="0"/>
              <a:t> </a:t>
            </a:r>
            <a:r>
              <a:rPr lang="en-US" dirty="0" err="1"/>
              <a:t>em</a:t>
            </a:r>
            <a:r>
              <a:rPr lang="en-US" dirty="0"/>
              <a:t> </a:t>
            </a:r>
            <a:r>
              <a:rPr lang="en-US" dirty="0" err="1"/>
              <a:t>có</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như</a:t>
            </a:r>
            <a:r>
              <a:rPr lang="en-US" dirty="0"/>
              <a:t> …..</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5</a:t>
            </a:fld>
            <a:endParaRPr lang="LID4096"/>
          </a:p>
        </p:txBody>
      </p:sp>
    </p:spTree>
    <p:extLst>
      <p:ext uri="{BB962C8B-B14F-4D97-AF65-F5344CB8AC3E}">
        <p14:creationId xmlns:p14="http://schemas.microsoft.com/office/powerpoint/2010/main" val="393639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ngôn</a:t>
            </a:r>
            <a:r>
              <a:rPr lang="en-US" dirty="0"/>
              <a:t> </a:t>
            </a:r>
            <a:r>
              <a:rPr lang="en-US" dirty="0" err="1"/>
              <a:t>ngữ</a:t>
            </a:r>
            <a:r>
              <a:rPr lang="en-US" dirty="0"/>
              <a:t> </a:t>
            </a:r>
            <a:r>
              <a:rPr lang="en-US" dirty="0" err="1"/>
              <a:t>và</a:t>
            </a:r>
            <a:r>
              <a:rPr lang="en-US" dirty="0"/>
              <a:t> </a:t>
            </a:r>
            <a:r>
              <a:rPr lang="en-US" dirty="0" err="1"/>
              <a:t>công</a:t>
            </a:r>
            <a:r>
              <a:rPr lang="en-US" dirty="0"/>
              <a:t> </a:t>
            </a:r>
            <a:r>
              <a:rPr lang="en-US" dirty="0" err="1"/>
              <a:t>cụ</a:t>
            </a:r>
            <a:r>
              <a:rPr lang="en-US" dirty="0"/>
              <a:t> </a:t>
            </a:r>
            <a:r>
              <a:rPr lang="en-US" dirty="0" err="1"/>
              <a:t>sử</a:t>
            </a:r>
            <a:r>
              <a:rPr lang="en-US" dirty="0"/>
              <a:t> </a:t>
            </a:r>
            <a:r>
              <a:rPr lang="en-US" dirty="0" err="1"/>
              <a:t>dụng</a:t>
            </a:r>
            <a:r>
              <a:rPr lang="en-US" dirty="0"/>
              <a:t> </a:t>
            </a:r>
          </a:p>
          <a:p>
            <a:r>
              <a:rPr lang="en-US" dirty="0" err="1"/>
              <a:t>Dưới</a:t>
            </a:r>
            <a:r>
              <a:rPr lang="en-US" dirty="0"/>
              <a:t> </a:t>
            </a:r>
            <a:r>
              <a:rPr lang="en-US" dirty="0" err="1"/>
              <a:t>đây</a:t>
            </a:r>
            <a:r>
              <a:rPr lang="en-US" dirty="0"/>
              <a:t> </a:t>
            </a:r>
            <a:r>
              <a:rPr lang="en-US" dirty="0" err="1"/>
              <a:t>thì</a:t>
            </a:r>
            <a:r>
              <a:rPr lang="en-US" dirty="0"/>
              <a:t> </a:t>
            </a:r>
            <a:r>
              <a:rPr lang="en-US" dirty="0" err="1"/>
              <a:t>em</a:t>
            </a:r>
            <a:r>
              <a:rPr lang="en-US" dirty="0"/>
              <a:t> </a:t>
            </a:r>
            <a:r>
              <a:rPr lang="en-US" dirty="0" err="1"/>
              <a:t>có</a:t>
            </a:r>
            <a:r>
              <a:rPr lang="en-US" dirty="0"/>
              <a:t> </a:t>
            </a:r>
            <a:r>
              <a:rPr lang="en-US" dirty="0" err="1"/>
              <a:t>sử</a:t>
            </a:r>
            <a:r>
              <a:rPr lang="en-US" dirty="0"/>
              <a:t> </a:t>
            </a:r>
            <a:r>
              <a:rPr lang="en-US" dirty="0" err="1"/>
              <a:t>dụng</a:t>
            </a:r>
            <a:r>
              <a:rPr lang="en-US" dirty="0"/>
              <a:t> html. </a:t>
            </a:r>
            <a:r>
              <a:rPr lang="en-US" dirty="0" err="1"/>
              <a:t>Css</a:t>
            </a:r>
            <a:r>
              <a:rPr lang="en-US" dirty="0"/>
              <a:t>, </a:t>
            </a:r>
            <a:r>
              <a:rPr lang="en-US" dirty="0" err="1"/>
              <a:t>js</a:t>
            </a:r>
            <a:r>
              <a:rPr lang="en-US" dirty="0"/>
              <a:t> </a:t>
            </a:r>
            <a:r>
              <a:rPr lang="en-US" dirty="0" err="1"/>
              <a:t>và</a:t>
            </a:r>
            <a:r>
              <a:rPr lang="en-US" dirty="0"/>
              <a:t> bootstraps </a:t>
            </a:r>
            <a:r>
              <a:rPr lang="en-US" dirty="0" err="1"/>
              <a:t>để</a:t>
            </a:r>
            <a:r>
              <a:rPr lang="en-US" dirty="0"/>
              <a:t> </a:t>
            </a:r>
            <a:r>
              <a:rPr lang="en-US" dirty="0" err="1"/>
              <a:t>thiết</a:t>
            </a:r>
            <a:r>
              <a:rPr lang="en-US" dirty="0"/>
              <a:t> </a:t>
            </a:r>
            <a:r>
              <a:rPr lang="en-US" dirty="0" err="1"/>
              <a:t>kế</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giao</a:t>
            </a:r>
            <a:r>
              <a:rPr lang="en-US" dirty="0"/>
              <a:t> </a:t>
            </a:r>
            <a:r>
              <a:rPr lang="en-US" dirty="0" err="1"/>
              <a:t>diện</a:t>
            </a:r>
            <a:endParaRPr lang="en-US" dirty="0"/>
          </a:p>
          <a:p>
            <a:r>
              <a:rPr lang="en-US" dirty="0" err="1"/>
              <a:t>Sql</a:t>
            </a:r>
            <a:r>
              <a:rPr lang="en-US" dirty="0"/>
              <a:t> server dung </a:t>
            </a:r>
            <a:r>
              <a:rPr lang="en-US" dirty="0" err="1"/>
              <a:t>để</a:t>
            </a:r>
            <a:r>
              <a:rPr lang="en-US" dirty="0"/>
              <a:t> </a:t>
            </a:r>
            <a:r>
              <a:rPr lang="en-US" dirty="0" err="1"/>
              <a:t>thiết</a:t>
            </a:r>
            <a:r>
              <a:rPr lang="en-US" dirty="0"/>
              <a:t> </a:t>
            </a:r>
            <a:r>
              <a:rPr lang="en-US" dirty="0" err="1"/>
              <a:t>kế</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lưu</a:t>
            </a:r>
            <a:r>
              <a:rPr lang="en-US" dirty="0"/>
              <a:t> </a:t>
            </a:r>
            <a:r>
              <a:rPr lang="en-US" dirty="0" err="1"/>
              <a:t>trữ</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a:p>
            <a:r>
              <a:rPr lang="en-US" dirty="0" err="1"/>
              <a:t>Còn</a:t>
            </a:r>
            <a:r>
              <a:rPr lang="en-US" dirty="0"/>
              <a:t> </a:t>
            </a:r>
            <a:r>
              <a:rPr lang="en-US" dirty="0" err="1"/>
              <a:t>.net</a:t>
            </a:r>
            <a:r>
              <a:rPr lang="en-US" dirty="0"/>
              <a:t> </a:t>
            </a:r>
            <a:r>
              <a:rPr lang="en-US" dirty="0" err="1"/>
              <a:t>và</a:t>
            </a:r>
            <a:r>
              <a:rPr lang="en-US" dirty="0"/>
              <a:t> </a:t>
            </a:r>
            <a:r>
              <a:rPr lang="en-US" dirty="0" err="1"/>
              <a:t>framwork</a:t>
            </a:r>
            <a:r>
              <a:rPr lang="en-US" dirty="0"/>
              <a:t> asp.net </a:t>
            </a:r>
            <a:r>
              <a:rPr lang="en-US" dirty="0" err="1"/>
              <a:t>để</a:t>
            </a:r>
            <a:r>
              <a:rPr lang="en-US" dirty="0"/>
              <a:t> </a:t>
            </a:r>
            <a:r>
              <a:rPr lang="en-US" dirty="0" err="1"/>
              <a:t>xử</a:t>
            </a:r>
            <a:r>
              <a:rPr lang="en-US" dirty="0"/>
              <a:t> </a:t>
            </a:r>
            <a:r>
              <a:rPr lang="en-US" dirty="0" err="1"/>
              <a:t>lý</a:t>
            </a:r>
            <a:r>
              <a:rPr lang="en-US" dirty="0"/>
              <a:t> </a:t>
            </a:r>
            <a:r>
              <a:rPr lang="en-US" dirty="0" err="1"/>
              <a:t>phần</a:t>
            </a:r>
            <a:r>
              <a:rPr lang="en-US" dirty="0"/>
              <a:t> Backend</a:t>
            </a:r>
          </a:p>
          <a:p>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6</a:t>
            </a:fld>
            <a:endParaRPr lang="LID4096"/>
          </a:p>
        </p:txBody>
      </p:sp>
    </p:spTree>
    <p:extLst>
      <p:ext uri="{BB962C8B-B14F-4D97-AF65-F5344CB8AC3E}">
        <p14:creationId xmlns:p14="http://schemas.microsoft.com/office/powerpoint/2010/main" val="373492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đến</a:t>
            </a:r>
            <a:r>
              <a:rPr lang="en-US" dirty="0"/>
              <a:t> </a:t>
            </a:r>
            <a:r>
              <a:rPr lang="en-US" dirty="0" err="1"/>
              <a:t>là</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7</a:t>
            </a:fld>
            <a:endParaRPr lang="LID4096"/>
          </a:p>
        </p:txBody>
      </p:sp>
    </p:spTree>
    <p:extLst>
      <p:ext uri="{BB962C8B-B14F-4D97-AF65-F5344CB8AC3E}">
        <p14:creationId xmlns:p14="http://schemas.microsoft.com/office/powerpoint/2010/main" val="175571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của</a:t>
            </a:r>
            <a:r>
              <a:rPr lang="en-US" dirty="0"/>
              <a:t> e </a:t>
            </a:r>
            <a:r>
              <a:rPr lang="en-US" dirty="0" err="1"/>
              <a:t>gồm</a:t>
            </a:r>
            <a:r>
              <a:rPr lang="en-US" dirty="0"/>
              <a:t> </a:t>
            </a:r>
            <a:r>
              <a:rPr lang="en-US" dirty="0" err="1"/>
              <a:t>có</a:t>
            </a:r>
            <a:r>
              <a:rPr lang="en-US" dirty="0"/>
              <a:t> 2 actor </a:t>
            </a:r>
            <a:r>
              <a:rPr lang="en-US" dirty="0" err="1"/>
              <a:t>chính</a:t>
            </a:r>
            <a:endParaRPr lang="en-US" dirty="0"/>
          </a:p>
          <a:p>
            <a:r>
              <a:rPr lang="en-US" dirty="0" err="1"/>
              <a:t>Đó</a:t>
            </a:r>
            <a:r>
              <a:rPr lang="en-US" dirty="0"/>
              <a:t> </a:t>
            </a:r>
            <a:r>
              <a:rPr lang="en-US" dirty="0" err="1"/>
              <a:t>là</a:t>
            </a:r>
            <a:r>
              <a:rPr lang="en-US" dirty="0"/>
              <a:t> </a:t>
            </a:r>
            <a:r>
              <a:rPr lang="en-US" dirty="0" err="1"/>
              <a:t>người</a:t>
            </a:r>
            <a:r>
              <a:rPr lang="en-US" dirty="0"/>
              <a:t> dung </a:t>
            </a:r>
            <a:r>
              <a:rPr lang="en-US" dirty="0" err="1"/>
              <a:t>và</a:t>
            </a:r>
            <a:r>
              <a:rPr lang="en-US" dirty="0"/>
              <a:t> </a:t>
            </a:r>
            <a:r>
              <a:rPr lang="en-US" dirty="0" err="1"/>
              <a:t>quản</a:t>
            </a:r>
            <a:r>
              <a:rPr lang="en-US" dirty="0"/>
              <a:t> </a:t>
            </a:r>
            <a:r>
              <a:rPr lang="en-US" dirty="0" err="1"/>
              <a:t>trị</a:t>
            </a:r>
            <a:endParaRPr lang="en-US" dirty="0"/>
          </a:p>
          <a:p>
            <a:r>
              <a:rPr lang="en-US" dirty="0" err="1"/>
              <a:t>Người</a:t>
            </a:r>
            <a:r>
              <a:rPr lang="en-US" dirty="0"/>
              <a:t> dung </a:t>
            </a:r>
            <a:r>
              <a:rPr lang="en-US" dirty="0" err="1"/>
              <a:t>là</a:t>
            </a:r>
            <a:r>
              <a:rPr lang="en-US" dirty="0"/>
              <a:t> …..</a:t>
            </a:r>
          </a:p>
          <a:p>
            <a:r>
              <a:rPr lang="en-US" dirty="0" err="1"/>
              <a:t>Còn</a:t>
            </a:r>
            <a:r>
              <a:rPr lang="en-US" dirty="0"/>
              <a:t> </a:t>
            </a:r>
            <a:r>
              <a:rPr lang="en-US" dirty="0" err="1"/>
              <a:t>quản</a:t>
            </a:r>
            <a:r>
              <a:rPr lang="en-US" dirty="0"/>
              <a:t> </a:t>
            </a:r>
            <a:r>
              <a:rPr lang="en-US" dirty="0" err="1"/>
              <a:t>trị</a:t>
            </a:r>
            <a:r>
              <a:rPr lang="en-US" dirty="0"/>
              <a:t> </a:t>
            </a:r>
            <a:r>
              <a:rPr lang="en-US" dirty="0" err="1"/>
              <a:t>là</a:t>
            </a:r>
            <a:r>
              <a:rPr lang="en-US" dirty="0"/>
              <a:t> ….</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8</a:t>
            </a:fld>
            <a:endParaRPr lang="LID4096"/>
          </a:p>
        </p:txBody>
      </p:sp>
    </p:spTree>
    <p:extLst>
      <p:ext uri="{BB962C8B-B14F-4D97-AF65-F5344CB8AC3E}">
        <p14:creationId xmlns:p14="http://schemas.microsoft.com/office/powerpoint/2010/main" val="320757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sơ</a:t>
            </a:r>
            <a:r>
              <a:rPr lang="en-US" dirty="0"/>
              <a:t> </a:t>
            </a:r>
            <a:r>
              <a:rPr lang="en-US" dirty="0" err="1"/>
              <a:t>đồ</a:t>
            </a:r>
            <a:r>
              <a:rPr lang="en-US" dirty="0"/>
              <a:t> use case </a:t>
            </a:r>
            <a:r>
              <a:rPr lang="en-US" dirty="0" err="1"/>
              <a:t>tổng</a:t>
            </a:r>
            <a:r>
              <a:rPr lang="en-US" dirty="0"/>
              <a:t> </a:t>
            </a:r>
            <a:r>
              <a:rPr lang="en-US" dirty="0" err="1"/>
              <a:t>quát</a:t>
            </a:r>
            <a:r>
              <a:rPr lang="en-US" dirty="0"/>
              <a:t> </a:t>
            </a:r>
            <a:r>
              <a:rPr lang="en-US" dirty="0" err="1"/>
              <a:t>gồm</a:t>
            </a:r>
            <a:r>
              <a:rPr lang="en-US" dirty="0"/>
              <a:t> </a:t>
            </a:r>
            <a:r>
              <a:rPr lang="en-US" dirty="0" err="1"/>
              <a:t>có</a:t>
            </a:r>
            <a:r>
              <a:rPr lang="en-US" dirty="0"/>
              <a:t> 21 use case.</a:t>
            </a:r>
            <a:endParaRPr lang="LID4096" dirty="0"/>
          </a:p>
        </p:txBody>
      </p:sp>
      <p:sp>
        <p:nvSpPr>
          <p:cNvPr id="4" name="Slide Number Placeholder 3"/>
          <p:cNvSpPr>
            <a:spLocks noGrp="1"/>
          </p:cNvSpPr>
          <p:nvPr>
            <p:ph type="sldNum" sz="quarter" idx="5"/>
          </p:nvPr>
        </p:nvSpPr>
        <p:spPr/>
        <p:txBody>
          <a:bodyPr/>
          <a:lstStyle/>
          <a:p>
            <a:fld id="{5FDDF1EA-F01C-4514-B2CB-BF3AC83D6E4F}" type="slidenum">
              <a:rPr lang="LID4096" smtClean="0"/>
              <a:t>9</a:t>
            </a:fld>
            <a:endParaRPr lang="LID4096"/>
          </a:p>
        </p:txBody>
      </p:sp>
    </p:spTree>
    <p:extLst>
      <p:ext uri="{BB962C8B-B14F-4D97-AF65-F5344CB8AC3E}">
        <p14:creationId xmlns:p14="http://schemas.microsoft.com/office/powerpoint/2010/main" val="39535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eg"/><Relationship Id="rId7"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26.svg"/><Relationship Id="rId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eg"/><Relationship Id="rId7" Type="http://schemas.openxmlformats.org/officeDocument/2006/relationships/image" Target="../media/image30.svg"/><Relationship Id="rId12" Type="http://schemas.openxmlformats.org/officeDocument/2006/relationships/image" Target="../media/image4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Freeform 3"/>
          <p:cNvSpPr/>
          <p:nvPr/>
        </p:nvSpPr>
        <p:spPr>
          <a:xfrm>
            <a:off x="-3124823" y="7078548"/>
            <a:ext cx="6914093" cy="5028432"/>
          </a:xfrm>
          <a:custGeom>
            <a:avLst/>
            <a:gdLst/>
            <a:ahLst/>
            <a:cxnLst/>
            <a:rect l="l" t="t" r="r" b="b"/>
            <a:pathLst>
              <a:path w="6914093" h="5028432">
                <a:moveTo>
                  <a:pt x="0" y="0"/>
                </a:moveTo>
                <a:lnTo>
                  <a:pt x="6914093" y="0"/>
                </a:lnTo>
                <a:lnTo>
                  <a:pt x="6914093" y="5028431"/>
                </a:lnTo>
                <a:lnTo>
                  <a:pt x="0" y="5028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9942" y="3673759"/>
            <a:ext cx="12459038" cy="2084057"/>
          </a:xfrm>
          <a:custGeom>
            <a:avLst/>
            <a:gdLst/>
            <a:ahLst/>
            <a:cxnLst/>
            <a:rect l="l" t="t" r="r" b="b"/>
            <a:pathLst>
              <a:path w="12459038" h="2084057">
                <a:moveTo>
                  <a:pt x="0" y="0"/>
                </a:moveTo>
                <a:lnTo>
                  <a:pt x="12459038" y="0"/>
                </a:lnTo>
                <a:lnTo>
                  <a:pt x="12459038" y="2084057"/>
                </a:lnTo>
                <a:lnTo>
                  <a:pt x="0" y="20840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309307" y="3687762"/>
            <a:ext cx="13540308" cy="2720976"/>
          </a:xfrm>
          <a:prstGeom prst="rect">
            <a:avLst/>
          </a:prstGeom>
        </p:spPr>
        <p:txBody>
          <a:bodyPr lIns="0" tIns="0" rIns="0" bIns="0" rtlCol="0" anchor="t">
            <a:spAutoFit/>
          </a:bodyPr>
          <a:lstStyle/>
          <a:p>
            <a:pPr algn="ctr">
              <a:lnSpc>
                <a:spcPts val="6999"/>
              </a:lnSpc>
            </a:pPr>
            <a:r>
              <a:rPr lang="en-US" sz="4999" b="1" dirty="0">
                <a:solidFill>
                  <a:srgbClr val="01070A"/>
                </a:solidFill>
                <a:latin typeface="Arial Bold"/>
                <a:ea typeface="Arial Bold"/>
                <a:cs typeface="Arial Bold"/>
                <a:sym typeface="Arial Bold"/>
              </a:rPr>
              <a:t>XÂY DỰNG WEBSITE BÁN ĐỒ ĐIỆN TỬ CHO CÔNG TY NAM ELECTRONICS</a:t>
            </a:r>
          </a:p>
          <a:p>
            <a:pPr algn="ctr">
              <a:lnSpc>
                <a:spcPts val="6999"/>
              </a:lnSpc>
            </a:pPr>
            <a:endParaRPr lang="en-US" sz="4999" b="1" dirty="0">
              <a:solidFill>
                <a:srgbClr val="01070A"/>
              </a:solidFill>
              <a:latin typeface="Arial Bold"/>
              <a:ea typeface="Arial Bold"/>
              <a:cs typeface="Arial Bold"/>
              <a:sym typeface="Arial Bold"/>
            </a:endParaRPr>
          </a:p>
        </p:txBody>
      </p:sp>
      <p:sp>
        <p:nvSpPr>
          <p:cNvPr id="6" name="Freeform 6"/>
          <p:cNvSpPr/>
          <p:nvPr/>
        </p:nvSpPr>
        <p:spPr>
          <a:xfrm>
            <a:off x="13339938" y="7163162"/>
            <a:ext cx="8246933" cy="6247677"/>
          </a:xfrm>
          <a:custGeom>
            <a:avLst/>
            <a:gdLst/>
            <a:ahLst/>
            <a:cxnLst/>
            <a:rect l="l" t="t" r="r" b="b"/>
            <a:pathLst>
              <a:path w="8246933" h="6247677">
                <a:moveTo>
                  <a:pt x="0" y="0"/>
                </a:moveTo>
                <a:lnTo>
                  <a:pt x="8246933" y="0"/>
                </a:lnTo>
                <a:lnTo>
                  <a:pt x="8246933" y="6247676"/>
                </a:lnTo>
                <a:lnTo>
                  <a:pt x="0" y="62476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308980" y="-1652824"/>
            <a:ext cx="8905028" cy="5575060"/>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3495846">
            <a:off x="-6092943" y="-2685694"/>
            <a:ext cx="5243739" cy="7338566"/>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0" y="0"/>
            <a:ext cx="2309307" cy="2309307"/>
          </a:xfrm>
          <a:custGeom>
            <a:avLst/>
            <a:gdLst/>
            <a:ahLst/>
            <a:cxnLst/>
            <a:rect l="l" t="t" r="r" b="b"/>
            <a:pathLst>
              <a:path w="2309307" h="2309307">
                <a:moveTo>
                  <a:pt x="0" y="0"/>
                </a:moveTo>
                <a:lnTo>
                  <a:pt x="2309307" y="0"/>
                </a:lnTo>
                <a:lnTo>
                  <a:pt x="2309307" y="2309307"/>
                </a:lnTo>
                <a:lnTo>
                  <a:pt x="0" y="2309307"/>
                </a:lnTo>
                <a:lnTo>
                  <a:pt x="0" y="0"/>
                </a:lnTo>
                <a:close/>
              </a:path>
            </a:pathLst>
          </a:custGeom>
          <a:blipFill>
            <a:blip r:embed="rId14"/>
            <a:stretch>
              <a:fillRect/>
            </a:stretch>
          </a:blipFill>
        </p:spPr>
      </p:sp>
      <p:sp>
        <p:nvSpPr>
          <p:cNvPr id="10" name="TextBox 10"/>
          <p:cNvSpPr txBox="1"/>
          <p:nvPr/>
        </p:nvSpPr>
        <p:spPr>
          <a:xfrm>
            <a:off x="1252635" y="1483816"/>
            <a:ext cx="15782730" cy="2493030"/>
          </a:xfrm>
          <a:prstGeom prst="rect">
            <a:avLst/>
          </a:prstGeom>
        </p:spPr>
        <p:txBody>
          <a:bodyPr lIns="0" tIns="0" rIns="0" bIns="0" rtlCol="0" anchor="t">
            <a:spAutoFit/>
          </a:bodyPr>
          <a:lstStyle/>
          <a:p>
            <a:pPr algn="ctr">
              <a:lnSpc>
                <a:spcPts val="6438"/>
              </a:lnSpc>
            </a:pPr>
            <a:r>
              <a:rPr lang="en-US" sz="4599" b="1">
                <a:solidFill>
                  <a:srgbClr val="01070A"/>
                </a:solidFill>
                <a:latin typeface="Arial Bold"/>
                <a:ea typeface="Arial Bold"/>
                <a:cs typeface="Arial Bold"/>
                <a:sym typeface="Arial Bold"/>
              </a:rPr>
              <a:t>BẢO VỆ ĐỒ ÁN </a:t>
            </a:r>
          </a:p>
          <a:p>
            <a:pPr algn="ctr">
              <a:lnSpc>
                <a:spcPts val="6438"/>
              </a:lnSpc>
            </a:pPr>
            <a:r>
              <a:rPr lang="en-US" sz="4599" b="1">
                <a:solidFill>
                  <a:srgbClr val="01070A"/>
                </a:solidFill>
                <a:latin typeface="Arial Bold"/>
                <a:ea typeface="Arial Bold"/>
                <a:cs typeface="Arial Bold"/>
                <a:sym typeface="Arial Bold"/>
              </a:rPr>
              <a:t>NGÀNH HỆ THỐNG THÔNG TIN</a:t>
            </a:r>
          </a:p>
          <a:p>
            <a:pPr marL="0" lvl="0" indent="0" algn="ctr">
              <a:lnSpc>
                <a:spcPts val="6438"/>
              </a:lnSpc>
            </a:pPr>
            <a:endParaRPr lang="en-US" sz="4599" b="1">
              <a:solidFill>
                <a:srgbClr val="01070A"/>
              </a:solidFill>
              <a:latin typeface="Arial Bold"/>
              <a:ea typeface="Arial Bold"/>
              <a:cs typeface="Arial Bold"/>
              <a:sym typeface="Arial Bold"/>
            </a:endParaRPr>
          </a:p>
        </p:txBody>
      </p:sp>
      <p:sp>
        <p:nvSpPr>
          <p:cNvPr id="11" name="TextBox 11"/>
          <p:cNvSpPr txBox="1"/>
          <p:nvPr/>
        </p:nvSpPr>
        <p:spPr>
          <a:xfrm>
            <a:off x="5792102" y="6218238"/>
            <a:ext cx="7358400" cy="3040457"/>
          </a:xfrm>
          <a:prstGeom prst="rect">
            <a:avLst/>
          </a:prstGeom>
        </p:spPr>
        <p:txBody>
          <a:bodyPr lIns="0" tIns="0" rIns="0" bIns="0" rtlCol="0" anchor="t">
            <a:spAutoFit/>
          </a:bodyPr>
          <a:lstStyle/>
          <a:p>
            <a:pPr algn="just">
              <a:lnSpc>
                <a:spcPts val="5013"/>
              </a:lnSpc>
            </a:pPr>
            <a:r>
              <a:rPr lang="en-US" sz="3094">
                <a:solidFill>
                  <a:srgbClr val="01070A"/>
                </a:solidFill>
                <a:latin typeface="Arial"/>
                <a:ea typeface="Arial"/>
                <a:cs typeface="Arial"/>
                <a:sym typeface="Arial"/>
              </a:rPr>
              <a:t>CBHD:             ThS. ĐỖ MẠNH QUANG</a:t>
            </a:r>
          </a:p>
          <a:p>
            <a:pPr algn="l">
              <a:lnSpc>
                <a:spcPts val="5013"/>
              </a:lnSpc>
            </a:pPr>
            <a:r>
              <a:rPr lang="en-US" sz="3094">
                <a:solidFill>
                  <a:srgbClr val="01070A"/>
                </a:solidFill>
                <a:latin typeface="Arial"/>
                <a:ea typeface="Arial"/>
                <a:cs typeface="Arial"/>
                <a:sym typeface="Arial"/>
              </a:rPr>
              <a:t>SINH VIÊN:      BÙI HUY NAM</a:t>
            </a:r>
          </a:p>
          <a:p>
            <a:pPr algn="l">
              <a:lnSpc>
                <a:spcPts val="5013"/>
              </a:lnSpc>
            </a:pPr>
            <a:r>
              <a:rPr lang="en-US" sz="3094">
                <a:solidFill>
                  <a:srgbClr val="01070A"/>
                </a:solidFill>
                <a:latin typeface="Arial"/>
                <a:ea typeface="Arial"/>
                <a:cs typeface="Arial"/>
                <a:sym typeface="Arial"/>
              </a:rPr>
              <a:t>MSV:                2021603337                                 </a:t>
            </a:r>
          </a:p>
          <a:p>
            <a:pPr algn="ctr">
              <a:lnSpc>
                <a:spcPts val="4332"/>
              </a:lnSpc>
            </a:pPr>
            <a:endParaRPr lang="en-US" sz="3094">
              <a:solidFill>
                <a:srgbClr val="01070A"/>
              </a:solidFill>
              <a:latin typeface="Arial"/>
              <a:ea typeface="Arial"/>
              <a:cs typeface="Arial"/>
              <a:sym typeface="Arial"/>
            </a:endParaRPr>
          </a:p>
          <a:p>
            <a:pPr algn="ctr">
              <a:lnSpc>
                <a:spcPts val="4332"/>
              </a:lnSpc>
            </a:pPr>
            <a:endParaRPr lang="en-US" sz="3094">
              <a:solidFill>
                <a:srgbClr val="01070A"/>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Freeform 3"/>
          <p:cNvSpPr/>
          <p:nvPr/>
        </p:nvSpPr>
        <p:spPr>
          <a:xfrm>
            <a:off x="-917436" y="7735100"/>
            <a:ext cx="4397163" cy="3046401"/>
          </a:xfrm>
          <a:custGeom>
            <a:avLst/>
            <a:gdLst/>
            <a:ahLst/>
            <a:cxnLst/>
            <a:rect l="l" t="t" r="r" b="b"/>
            <a:pathLst>
              <a:path w="4397163" h="3046401">
                <a:moveTo>
                  <a:pt x="0" y="0"/>
                </a:moveTo>
                <a:lnTo>
                  <a:pt x="4397163" y="0"/>
                </a:lnTo>
                <a:lnTo>
                  <a:pt x="4397163" y="3046400"/>
                </a:lnTo>
                <a:lnTo>
                  <a:pt x="0" y="304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038457" y="1517184"/>
            <a:ext cx="14211085" cy="8171374"/>
          </a:xfrm>
          <a:custGeom>
            <a:avLst/>
            <a:gdLst/>
            <a:ahLst/>
            <a:cxnLst/>
            <a:rect l="l" t="t" r="r" b="b"/>
            <a:pathLst>
              <a:path w="14211085" h="8171374">
                <a:moveTo>
                  <a:pt x="0" y="0"/>
                </a:moveTo>
                <a:lnTo>
                  <a:pt x="14211086" y="0"/>
                </a:lnTo>
                <a:lnTo>
                  <a:pt x="14211086" y="8171374"/>
                </a:lnTo>
                <a:lnTo>
                  <a:pt x="0" y="8171374"/>
                </a:lnTo>
                <a:lnTo>
                  <a:pt x="0" y="0"/>
                </a:lnTo>
                <a:close/>
              </a:path>
            </a:pathLst>
          </a:custGeom>
          <a:blipFill>
            <a:blip r:embed="rId6"/>
            <a:stretch>
              <a:fillRect/>
            </a:stretch>
          </a:blipFill>
        </p:spPr>
      </p:sp>
      <p:sp>
        <p:nvSpPr>
          <p:cNvPr id="5" name="TextBox 5"/>
          <p:cNvSpPr txBox="1"/>
          <p:nvPr/>
        </p:nvSpPr>
        <p:spPr>
          <a:xfrm>
            <a:off x="3713567" y="5247"/>
            <a:ext cx="10860866" cy="1335376"/>
          </a:xfrm>
          <a:prstGeom prst="rect">
            <a:avLst/>
          </a:prstGeom>
        </p:spPr>
        <p:txBody>
          <a:bodyPr lIns="0" tIns="0" rIns="0" bIns="0" rtlCol="0" anchor="t">
            <a:spAutoFit/>
          </a:bodyPr>
          <a:lstStyle/>
          <a:p>
            <a:pPr marL="0" lvl="0" indent="0" algn="ctr">
              <a:lnSpc>
                <a:spcPts val="9871"/>
              </a:lnSpc>
              <a:spcBef>
                <a:spcPct val="0"/>
              </a:spcBef>
            </a:pPr>
            <a:r>
              <a:rPr lang="en-US" sz="7051">
                <a:solidFill>
                  <a:srgbClr val="01070A"/>
                </a:solidFill>
                <a:latin typeface="Arial"/>
                <a:ea typeface="Arial"/>
                <a:cs typeface="Arial"/>
                <a:sym typeface="Arial"/>
              </a:rPr>
              <a:t>Biểu đồ thực thể liên kết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5972787" y="1028700"/>
            <a:ext cx="5776473" cy="6398516"/>
            <a:chOff x="0" y="0"/>
            <a:chExt cx="1770993" cy="1961704"/>
          </a:xfrm>
        </p:grpSpPr>
        <p:sp>
          <p:nvSpPr>
            <p:cNvPr id="4" name="Freeform 4"/>
            <p:cNvSpPr/>
            <p:nvPr/>
          </p:nvSpPr>
          <p:spPr>
            <a:xfrm>
              <a:off x="0" y="0"/>
              <a:ext cx="1770993" cy="1961704"/>
            </a:xfrm>
            <a:custGeom>
              <a:avLst/>
              <a:gdLst/>
              <a:ahLst/>
              <a:cxnLst/>
              <a:rect l="l" t="t" r="r" b="b"/>
              <a:pathLst>
                <a:path w="1770993" h="1961704">
                  <a:moveTo>
                    <a:pt x="14743" y="0"/>
                  </a:moveTo>
                  <a:lnTo>
                    <a:pt x="1756251" y="0"/>
                  </a:lnTo>
                  <a:cubicBezTo>
                    <a:pt x="1764393" y="0"/>
                    <a:pt x="1770993" y="6601"/>
                    <a:pt x="1770993" y="14743"/>
                  </a:cubicBezTo>
                  <a:lnTo>
                    <a:pt x="1770993" y="1946961"/>
                  </a:lnTo>
                  <a:cubicBezTo>
                    <a:pt x="1770993" y="1950871"/>
                    <a:pt x="1769440" y="1954621"/>
                    <a:pt x="1766675" y="1957386"/>
                  </a:cubicBezTo>
                  <a:cubicBezTo>
                    <a:pt x="1763910" y="1960151"/>
                    <a:pt x="1760161" y="1961704"/>
                    <a:pt x="1756251" y="1961704"/>
                  </a:cubicBezTo>
                  <a:lnTo>
                    <a:pt x="14743" y="1961704"/>
                  </a:lnTo>
                  <a:cubicBezTo>
                    <a:pt x="10833" y="1961704"/>
                    <a:pt x="7083" y="1960151"/>
                    <a:pt x="4318" y="1957386"/>
                  </a:cubicBezTo>
                  <a:cubicBezTo>
                    <a:pt x="1553" y="1954621"/>
                    <a:pt x="0" y="1950871"/>
                    <a:pt x="0" y="1946961"/>
                  </a:cubicBezTo>
                  <a:lnTo>
                    <a:pt x="0" y="14743"/>
                  </a:lnTo>
                  <a:cubicBezTo>
                    <a:pt x="0" y="10833"/>
                    <a:pt x="1553" y="7083"/>
                    <a:pt x="4318" y="4318"/>
                  </a:cubicBezTo>
                  <a:cubicBezTo>
                    <a:pt x="7083" y="1553"/>
                    <a:pt x="10833" y="0"/>
                    <a:pt x="14743" y="0"/>
                  </a:cubicBezTo>
                  <a:close/>
                </a:path>
              </a:pathLst>
            </a:custGeom>
            <a:solidFill>
              <a:srgbClr val="FFFFFF"/>
            </a:solidFill>
            <a:ln w="66675" cap="sq">
              <a:solidFill>
                <a:srgbClr val="000000"/>
              </a:solidFill>
              <a:prstDash val="solid"/>
              <a:miter/>
            </a:ln>
          </p:spPr>
        </p:sp>
        <p:sp>
          <p:nvSpPr>
            <p:cNvPr id="5" name="TextBox 5"/>
            <p:cNvSpPr txBox="1"/>
            <p:nvPr/>
          </p:nvSpPr>
          <p:spPr>
            <a:xfrm>
              <a:off x="0" y="-95250"/>
              <a:ext cx="1770993" cy="2056954"/>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8175169" y="2163931"/>
            <a:ext cx="1371708" cy="13717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8" name="TextBox 8"/>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16363879" y="0"/>
            <a:ext cx="1790842" cy="1923756"/>
          </a:xfrm>
          <a:custGeom>
            <a:avLst/>
            <a:gdLst/>
            <a:ahLst/>
            <a:cxnLst/>
            <a:rect l="l" t="t" r="r" b="b"/>
            <a:pathLst>
              <a:path w="1790842" h="1923756">
                <a:moveTo>
                  <a:pt x="0" y="0"/>
                </a:moveTo>
                <a:lnTo>
                  <a:pt x="1790842" y="0"/>
                </a:lnTo>
                <a:lnTo>
                  <a:pt x="1790842" y="1923756"/>
                </a:lnTo>
                <a:lnTo>
                  <a:pt x="0" y="1923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809375" y="5696227"/>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182553" y="6977096"/>
            <a:ext cx="5261408" cy="3309904"/>
          </a:xfrm>
          <a:custGeom>
            <a:avLst/>
            <a:gdLst/>
            <a:ahLst/>
            <a:cxnLst/>
            <a:rect l="l" t="t" r="r" b="b"/>
            <a:pathLst>
              <a:path w="5261408" h="3309904">
                <a:moveTo>
                  <a:pt x="0" y="0"/>
                </a:moveTo>
                <a:lnTo>
                  <a:pt x="5261407" y="0"/>
                </a:lnTo>
                <a:lnTo>
                  <a:pt x="5261407" y="3309904"/>
                </a:lnTo>
                <a:lnTo>
                  <a:pt x="0" y="33099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6306934" y="4254909"/>
            <a:ext cx="5108179" cy="2219325"/>
          </a:xfrm>
          <a:prstGeom prst="rect">
            <a:avLst/>
          </a:prstGeom>
        </p:spPr>
        <p:txBody>
          <a:bodyPr lIns="0" tIns="0" rIns="0" bIns="0" rtlCol="0" anchor="t">
            <a:spAutoFit/>
          </a:bodyPr>
          <a:lstStyle/>
          <a:p>
            <a:pPr algn="ctr">
              <a:lnSpc>
                <a:spcPts val="8400"/>
              </a:lnSpc>
            </a:pPr>
            <a:r>
              <a:rPr lang="en-US" sz="6000" b="1">
                <a:solidFill>
                  <a:srgbClr val="01070A"/>
                </a:solidFill>
                <a:latin typeface="Arial Bold"/>
                <a:ea typeface="Arial Bold"/>
                <a:cs typeface="Arial Bold"/>
                <a:sym typeface="Arial Bold"/>
              </a:rPr>
              <a:t>QUY TRÌNH MUA HÀNG</a:t>
            </a:r>
          </a:p>
        </p:txBody>
      </p:sp>
      <p:sp>
        <p:nvSpPr>
          <p:cNvPr id="13" name="TextBox 13"/>
          <p:cNvSpPr txBox="1"/>
          <p:nvPr/>
        </p:nvSpPr>
        <p:spPr>
          <a:xfrm>
            <a:off x="8361199" y="214796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id="5" name="TextBox 5"/>
            <p:cNvSpPr txBox="1"/>
            <p:nvPr/>
          </p:nvSpPr>
          <p:spPr>
            <a:xfrm>
              <a:off x="0" y="-95250"/>
              <a:ext cx="3727935" cy="2262717"/>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827482" y="7195095"/>
            <a:ext cx="3835024" cy="3091905"/>
          </a:xfrm>
          <a:custGeom>
            <a:avLst/>
            <a:gdLst/>
            <a:ahLst/>
            <a:cxnLst/>
            <a:rect l="l" t="t" r="r" b="b"/>
            <a:pathLst>
              <a:path w="3835024" h="3091905">
                <a:moveTo>
                  <a:pt x="0" y="0"/>
                </a:moveTo>
                <a:lnTo>
                  <a:pt x="3835023" y="0"/>
                </a:lnTo>
                <a:lnTo>
                  <a:pt x="3835023" y="3091905"/>
                </a:lnTo>
                <a:lnTo>
                  <a:pt x="0" y="3091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559567" y="7764765"/>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430049" y="1677423"/>
            <a:ext cx="13335912" cy="6884665"/>
          </a:xfrm>
          <a:custGeom>
            <a:avLst/>
            <a:gdLst/>
            <a:ahLst/>
            <a:cxnLst/>
            <a:rect l="l" t="t" r="r" b="b"/>
            <a:pathLst>
              <a:path w="13335912" h="6884665">
                <a:moveTo>
                  <a:pt x="0" y="0"/>
                </a:moveTo>
                <a:lnTo>
                  <a:pt x="13335912" y="0"/>
                </a:lnTo>
                <a:lnTo>
                  <a:pt x="13335912" y="6884664"/>
                </a:lnTo>
                <a:lnTo>
                  <a:pt x="0" y="6884664"/>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5972787" y="1028700"/>
            <a:ext cx="5776473" cy="6398516"/>
            <a:chOff x="0" y="0"/>
            <a:chExt cx="1770993" cy="1961704"/>
          </a:xfrm>
        </p:grpSpPr>
        <p:sp>
          <p:nvSpPr>
            <p:cNvPr id="4" name="Freeform 4"/>
            <p:cNvSpPr/>
            <p:nvPr/>
          </p:nvSpPr>
          <p:spPr>
            <a:xfrm>
              <a:off x="0" y="0"/>
              <a:ext cx="1770993" cy="1961704"/>
            </a:xfrm>
            <a:custGeom>
              <a:avLst/>
              <a:gdLst/>
              <a:ahLst/>
              <a:cxnLst/>
              <a:rect l="l" t="t" r="r" b="b"/>
              <a:pathLst>
                <a:path w="1770993" h="1961704">
                  <a:moveTo>
                    <a:pt x="14743" y="0"/>
                  </a:moveTo>
                  <a:lnTo>
                    <a:pt x="1756251" y="0"/>
                  </a:lnTo>
                  <a:cubicBezTo>
                    <a:pt x="1764393" y="0"/>
                    <a:pt x="1770993" y="6601"/>
                    <a:pt x="1770993" y="14743"/>
                  </a:cubicBezTo>
                  <a:lnTo>
                    <a:pt x="1770993" y="1946961"/>
                  </a:lnTo>
                  <a:cubicBezTo>
                    <a:pt x="1770993" y="1950871"/>
                    <a:pt x="1769440" y="1954621"/>
                    <a:pt x="1766675" y="1957386"/>
                  </a:cubicBezTo>
                  <a:cubicBezTo>
                    <a:pt x="1763910" y="1960151"/>
                    <a:pt x="1760161" y="1961704"/>
                    <a:pt x="1756251" y="1961704"/>
                  </a:cubicBezTo>
                  <a:lnTo>
                    <a:pt x="14743" y="1961704"/>
                  </a:lnTo>
                  <a:cubicBezTo>
                    <a:pt x="10833" y="1961704"/>
                    <a:pt x="7083" y="1960151"/>
                    <a:pt x="4318" y="1957386"/>
                  </a:cubicBezTo>
                  <a:cubicBezTo>
                    <a:pt x="1553" y="1954621"/>
                    <a:pt x="0" y="1950871"/>
                    <a:pt x="0" y="1946961"/>
                  </a:cubicBezTo>
                  <a:lnTo>
                    <a:pt x="0" y="14743"/>
                  </a:lnTo>
                  <a:cubicBezTo>
                    <a:pt x="0" y="10833"/>
                    <a:pt x="1553" y="7083"/>
                    <a:pt x="4318" y="4318"/>
                  </a:cubicBezTo>
                  <a:cubicBezTo>
                    <a:pt x="7083" y="1553"/>
                    <a:pt x="10833" y="0"/>
                    <a:pt x="14743" y="0"/>
                  </a:cubicBezTo>
                  <a:close/>
                </a:path>
              </a:pathLst>
            </a:custGeom>
            <a:solidFill>
              <a:srgbClr val="FFFFFF"/>
            </a:solidFill>
            <a:ln w="66675" cap="sq">
              <a:solidFill>
                <a:srgbClr val="000000"/>
              </a:solidFill>
              <a:prstDash val="solid"/>
              <a:miter/>
            </a:ln>
          </p:spPr>
        </p:sp>
        <p:sp>
          <p:nvSpPr>
            <p:cNvPr id="5" name="TextBox 5"/>
            <p:cNvSpPr txBox="1"/>
            <p:nvPr/>
          </p:nvSpPr>
          <p:spPr>
            <a:xfrm>
              <a:off x="0" y="-95250"/>
              <a:ext cx="1770993" cy="2056954"/>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8175169" y="2163931"/>
            <a:ext cx="1371708" cy="13717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8" name="TextBox 8"/>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16363879" y="0"/>
            <a:ext cx="1790842" cy="1923756"/>
          </a:xfrm>
          <a:custGeom>
            <a:avLst/>
            <a:gdLst/>
            <a:ahLst/>
            <a:cxnLst/>
            <a:rect l="l" t="t" r="r" b="b"/>
            <a:pathLst>
              <a:path w="1790842" h="1923756">
                <a:moveTo>
                  <a:pt x="0" y="0"/>
                </a:moveTo>
                <a:lnTo>
                  <a:pt x="1790842" y="0"/>
                </a:lnTo>
                <a:lnTo>
                  <a:pt x="1790842" y="1923756"/>
                </a:lnTo>
                <a:lnTo>
                  <a:pt x="0" y="1923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809375" y="5696227"/>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182553" y="6977096"/>
            <a:ext cx="5261408" cy="3309904"/>
          </a:xfrm>
          <a:custGeom>
            <a:avLst/>
            <a:gdLst/>
            <a:ahLst/>
            <a:cxnLst/>
            <a:rect l="l" t="t" r="r" b="b"/>
            <a:pathLst>
              <a:path w="5261408" h="3309904">
                <a:moveTo>
                  <a:pt x="0" y="0"/>
                </a:moveTo>
                <a:lnTo>
                  <a:pt x="5261407" y="0"/>
                </a:lnTo>
                <a:lnTo>
                  <a:pt x="5261407" y="3309904"/>
                </a:lnTo>
                <a:lnTo>
                  <a:pt x="0" y="33099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6498322" y="4230985"/>
            <a:ext cx="4725404" cy="2219325"/>
          </a:xfrm>
          <a:prstGeom prst="rect">
            <a:avLst/>
          </a:prstGeom>
        </p:spPr>
        <p:txBody>
          <a:bodyPr lIns="0" tIns="0" rIns="0" bIns="0" rtlCol="0" anchor="t">
            <a:spAutoFit/>
          </a:bodyPr>
          <a:lstStyle/>
          <a:p>
            <a:pPr algn="ctr">
              <a:lnSpc>
                <a:spcPts val="8400"/>
              </a:lnSpc>
            </a:pPr>
            <a:r>
              <a:rPr lang="en-US" sz="6000" b="1">
                <a:solidFill>
                  <a:srgbClr val="01070A"/>
                </a:solidFill>
                <a:latin typeface="Arial Bold"/>
                <a:ea typeface="Arial Bold"/>
                <a:cs typeface="Arial Bold"/>
                <a:sym typeface="Arial Bold"/>
              </a:rPr>
              <a:t>KẾT QUẢ ĐẠT ĐƯỢC</a:t>
            </a:r>
          </a:p>
        </p:txBody>
      </p:sp>
      <p:sp>
        <p:nvSpPr>
          <p:cNvPr id="13" name="TextBox 13"/>
          <p:cNvSpPr txBox="1"/>
          <p:nvPr/>
        </p:nvSpPr>
        <p:spPr>
          <a:xfrm>
            <a:off x="8361199" y="214796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5247" y="0"/>
                  </a:moveTo>
                  <a:lnTo>
                    <a:pt x="4269479" y="0"/>
                  </a:lnTo>
                  <a:cubicBezTo>
                    <a:pt x="4272377" y="0"/>
                    <a:pt x="4274726" y="2349"/>
                    <a:pt x="4274726" y="5247"/>
                  </a:cubicBezTo>
                  <a:lnTo>
                    <a:pt x="4274726" y="2162220"/>
                  </a:lnTo>
                  <a:cubicBezTo>
                    <a:pt x="4274726" y="2165118"/>
                    <a:pt x="4272377" y="2167467"/>
                    <a:pt x="4269479" y="2167467"/>
                  </a:cubicBezTo>
                  <a:lnTo>
                    <a:pt x="5247" y="2167467"/>
                  </a:lnTo>
                  <a:cubicBezTo>
                    <a:pt x="3855" y="2167467"/>
                    <a:pt x="2521" y="2166914"/>
                    <a:pt x="1537" y="2165930"/>
                  </a:cubicBezTo>
                  <a:cubicBezTo>
                    <a:pt x="553" y="2164946"/>
                    <a:pt x="0" y="2163611"/>
                    <a:pt x="0" y="2162220"/>
                  </a:cubicBezTo>
                  <a:lnTo>
                    <a:pt x="0" y="5247"/>
                  </a:lnTo>
                  <a:cubicBezTo>
                    <a:pt x="0" y="2349"/>
                    <a:pt x="2349" y="0"/>
                    <a:pt x="5247" y="0"/>
                  </a:cubicBezTo>
                  <a:close/>
                </a:path>
              </a:pathLst>
            </a:custGeom>
            <a:solidFill>
              <a:srgbClr val="FFFFFF"/>
            </a:solidFill>
            <a:ln w="38100" cap="sq">
              <a:solidFill>
                <a:srgbClr val="000000"/>
              </a:solidFill>
              <a:prstDash val="solid"/>
              <a:miter/>
            </a:ln>
          </p:spPr>
        </p:sp>
        <p:sp>
          <p:nvSpPr>
            <p:cNvPr id="5" name="TextBox 5"/>
            <p:cNvSpPr txBox="1"/>
            <p:nvPr/>
          </p:nvSpPr>
          <p:spPr>
            <a:xfrm>
              <a:off x="0" y="-95250"/>
              <a:ext cx="4274726" cy="2262717"/>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00363" y="6773066"/>
            <a:ext cx="3835024" cy="3091905"/>
          </a:xfrm>
          <a:custGeom>
            <a:avLst/>
            <a:gdLst/>
            <a:ahLst/>
            <a:cxnLst/>
            <a:rect l="l" t="t" r="r" b="b"/>
            <a:pathLst>
              <a:path w="3835024" h="3091905">
                <a:moveTo>
                  <a:pt x="0" y="0"/>
                </a:moveTo>
                <a:lnTo>
                  <a:pt x="3835023" y="0"/>
                </a:lnTo>
                <a:lnTo>
                  <a:pt x="3835023" y="3091905"/>
                </a:lnTo>
                <a:lnTo>
                  <a:pt x="0" y="3091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363248" y="8440922"/>
            <a:ext cx="5792103" cy="2522235"/>
          </a:xfrm>
          <a:custGeom>
            <a:avLst/>
            <a:gdLst/>
            <a:ahLst/>
            <a:cxnLst/>
            <a:rect l="l" t="t" r="r" b="b"/>
            <a:pathLst>
              <a:path w="5792103" h="2522235">
                <a:moveTo>
                  <a:pt x="0" y="0"/>
                </a:moveTo>
                <a:lnTo>
                  <a:pt x="5792104" y="0"/>
                </a:lnTo>
                <a:lnTo>
                  <a:pt x="5792104" y="2522235"/>
                </a:lnTo>
                <a:lnTo>
                  <a:pt x="0" y="2522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366321" y="3228484"/>
            <a:ext cx="2786290" cy="2316104"/>
          </a:xfrm>
          <a:custGeom>
            <a:avLst/>
            <a:gdLst/>
            <a:ahLst/>
            <a:cxnLst/>
            <a:rect l="l" t="t" r="r" b="b"/>
            <a:pathLst>
              <a:path w="2786290" h="2316104">
                <a:moveTo>
                  <a:pt x="0" y="0"/>
                </a:moveTo>
                <a:lnTo>
                  <a:pt x="2786290" y="0"/>
                </a:lnTo>
                <a:lnTo>
                  <a:pt x="2786290" y="2316104"/>
                </a:lnTo>
                <a:lnTo>
                  <a:pt x="0" y="2316104"/>
                </a:lnTo>
                <a:lnTo>
                  <a:pt x="0" y="0"/>
                </a:lnTo>
                <a:close/>
              </a:path>
            </a:pathLst>
          </a:custGeom>
          <a:blipFill>
            <a:blip r:embed="rId8"/>
            <a:stretch>
              <a:fillRect/>
            </a:stretch>
          </a:blipFill>
        </p:spPr>
      </p:sp>
      <p:sp>
        <p:nvSpPr>
          <p:cNvPr id="9" name="TextBox 9"/>
          <p:cNvSpPr txBox="1"/>
          <p:nvPr/>
        </p:nvSpPr>
        <p:spPr>
          <a:xfrm>
            <a:off x="2939983" y="1052934"/>
            <a:ext cx="11787813" cy="1210759"/>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Arial"/>
                <a:ea typeface="Arial"/>
                <a:cs typeface="Arial"/>
                <a:sym typeface="Arial"/>
              </a:rPr>
              <a:t>Kết quả đạt được</a:t>
            </a:r>
          </a:p>
        </p:txBody>
      </p:sp>
      <p:sp>
        <p:nvSpPr>
          <p:cNvPr id="10" name="TextBox 10"/>
          <p:cNvSpPr txBox="1"/>
          <p:nvPr/>
        </p:nvSpPr>
        <p:spPr>
          <a:xfrm>
            <a:off x="5332331" y="2680398"/>
            <a:ext cx="11639888" cy="5392954"/>
          </a:xfrm>
          <a:prstGeom prst="rect">
            <a:avLst/>
          </a:prstGeom>
        </p:spPr>
        <p:txBody>
          <a:bodyPr lIns="0" tIns="0" rIns="0" bIns="0" rtlCol="0" anchor="t">
            <a:spAutoFit/>
          </a:bodyPr>
          <a:lstStyle/>
          <a:p>
            <a:pPr marL="577057" lvl="1" indent="-288528" algn="just">
              <a:lnSpc>
                <a:spcPts val="5372"/>
              </a:lnSpc>
              <a:buFont typeface="Arial"/>
              <a:buChar char="•"/>
            </a:pPr>
            <a:r>
              <a:rPr lang="en-US" sz="2672" u="none" strike="noStrike">
                <a:solidFill>
                  <a:srgbClr val="01070A"/>
                </a:solidFill>
                <a:latin typeface="Arial"/>
                <a:ea typeface="Arial"/>
                <a:cs typeface="Arial"/>
                <a:sym typeface="Arial"/>
              </a:rPr>
              <a:t>Áp dụng được các kiến thức về phân tích thiết kế hệ thống, thiết kế cơ sở dữ liệu vào việc xây dựng website thương mại điện tử.</a:t>
            </a:r>
          </a:p>
          <a:p>
            <a:pPr marL="577057" lvl="1" indent="-288528" algn="just">
              <a:lnSpc>
                <a:spcPts val="5372"/>
              </a:lnSpc>
              <a:buFont typeface="Arial"/>
              <a:buChar char="•"/>
            </a:pPr>
            <a:r>
              <a:rPr lang="en-US" sz="2672" u="none" strike="noStrike">
                <a:solidFill>
                  <a:srgbClr val="01070A"/>
                </a:solidFill>
                <a:latin typeface="Arial"/>
                <a:ea typeface="Arial"/>
                <a:cs typeface="Arial"/>
                <a:sym typeface="Arial"/>
              </a:rPr>
              <a:t>Tìm hiểu và áp dụng những kỹ năng, kiến thức về JS, Bootstrap, SQL Server, ASP.NET để xây dựng website bán đồ điện tử cho công ty Nam Electronics.</a:t>
            </a:r>
          </a:p>
          <a:p>
            <a:pPr marL="577057" lvl="1" indent="-288528" algn="just">
              <a:lnSpc>
                <a:spcPts val="5372"/>
              </a:lnSpc>
              <a:buFont typeface="Arial"/>
              <a:buChar char="•"/>
            </a:pPr>
            <a:r>
              <a:rPr lang="en-US" sz="2672" u="none" strike="noStrike">
                <a:solidFill>
                  <a:srgbClr val="01070A"/>
                </a:solidFill>
                <a:latin typeface="Arial"/>
                <a:ea typeface="Arial"/>
                <a:cs typeface="Arial"/>
                <a:sym typeface="Arial"/>
              </a:rPr>
              <a:t>Xây dựng được cơ bản các chức năng cho một trang web bán hàng: Đăng nhập, đăng ký, xem thông tin sản phẩm, xem đơn hàng, cập nhật đơn hàng, đặt hàng, thanh toán và đánh giá sản phẩm…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5972787" y="1028700"/>
            <a:ext cx="5776473" cy="6398516"/>
            <a:chOff x="0" y="0"/>
            <a:chExt cx="1770993" cy="1961704"/>
          </a:xfrm>
        </p:grpSpPr>
        <p:sp>
          <p:nvSpPr>
            <p:cNvPr id="4" name="Freeform 4"/>
            <p:cNvSpPr/>
            <p:nvPr/>
          </p:nvSpPr>
          <p:spPr>
            <a:xfrm>
              <a:off x="0" y="0"/>
              <a:ext cx="1770993" cy="1961704"/>
            </a:xfrm>
            <a:custGeom>
              <a:avLst/>
              <a:gdLst/>
              <a:ahLst/>
              <a:cxnLst/>
              <a:rect l="l" t="t" r="r" b="b"/>
              <a:pathLst>
                <a:path w="1770993" h="1961704">
                  <a:moveTo>
                    <a:pt x="14743" y="0"/>
                  </a:moveTo>
                  <a:lnTo>
                    <a:pt x="1756251" y="0"/>
                  </a:lnTo>
                  <a:cubicBezTo>
                    <a:pt x="1764393" y="0"/>
                    <a:pt x="1770993" y="6601"/>
                    <a:pt x="1770993" y="14743"/>
                  </a:cubicBezTo>
                  <a:lnTo>
                    <a:pt x="1770993" y="1946961"/>
                  </a:lnTo>
                  <a:cubicBezTo>
                    <a:pt x="1770993" y="1950871"/>
                    <a:pt x="1769440" y="1954621"/>
                    <a:pt x="1766675" y="1957386"/>
                  </a:cubicBezTo>
                  <a:cubicBezTo>
                    <a:pt x="1763910" y="1960151"/>
                    <a:pt x="1760161" y="1961704"/>
                    <a:pt x="1756251" y="1961704"/>
                  </a:cubicBezTo>
                  <a:lnTo>
                    <a:pt x="14743" y="1961704"/>
                  </a:lnTo>
                  <a:cubicBezTo>
                    <a:pt x="10833" y="1961704"/>
                    <a:pt x="7083" y="1960151"/>
                    <a:pt x="4318" y="1957386"/>
                  </a:cubicBezTo>
                  <a:cubicBezTo>
                    <a:pt x="1553" y="1954621"/>
                    <a:pt x="0" y="1950871"/>
                    <a:pt x="0" y="1946961"/>
                  </a:cubicBezTo>
                  <a:lnTo>
                    <a:pt x="0" y="14743"/>
                  </a:lnTo>
                  <a:cubicBezTo>
                    <a:pt x="0" y="10833"/>
                    <a:pt x="1553" y="7083"/>
                    <a:pt x="4318" y="4318"/>
                  </a:cubicBezTo>
                  <a:cubicBezTo>
                    <a:pt x="7083" y="1553"/>
                    <a:pt x="10833" y="0"/>
                    <a:pt x="14743" y="0"/>
                  </a:cubicBezTo>
                  <a:close/>
                </a:path>
              </a:pathLst>
            </a:custGeom>
            <a:solidFill>
              <a:srgbClr val="FFFFFF"/>
            </a:solidFill>
            <a:ln w="66675" cap="sq">
              <a:solidFill>
                <a:srgbClr val="000000"/>
              </a:solidFill>
              <a:prstDash val="solid"/>
              <a:miter/>
            </a:ln>
          </p:spPr>
        </p:sp>
        <p:sp>
          <p:nvSpPr>
            <p:cNvPr id="5" name="TextBox 5"/>
            <p:cNvSpPr txBox="1"/>
            <p:nvPr/>
          </p:nvSpPr>
          <p:spPr>
            <a:xfrm>
              <a:off x="0" y="-95250"/>
              <a:ext cx="1770993" cy="2056954"/>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8175169" y="2163931"/>
            <a:ext cx="1371708" cy="13717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8" name="TextBox 8"/>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16363879" y="0"/>
            <a:ext cx="1790842" cy="1923756"/>
          </a:xfrm>
          <a:custGeom>
            <a:avLst/>
            <a:gdLst/>
            <a:ahLst/>
            <a:cxnLst/>
            <a:rect l="l" t="t" r="r" b="b"/>
            <a:pathLst>
              <a:path w="1790842" h="1923756">
                <a:moveTo>
                  <a:pt x="0" y="0"/>
                </a:moveTo>
                <a:lnTo>
                  <a:pt x="1790842" y="0"/>
                </a:lnTo>
                <a:lnTo>
                  <a:pt x="1790842" y="1923756"/>
                </a:lnTo>
                <a:lnTo>
                  <a:pt x="0" y="1923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809375" y="5696227"/>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182553" y="6977096"/>
            <a:ext cx="5261408" cy="3309904"/>
          </a:xfrm>
          <a:custGeom>
            <a:avLst/>
            <a:gdLst/>
            <a:ahLst/>
            <a:cxnLst/>
            <a:rect l="l" t="t" r="r" b="b"/>
            <a:pathLst>
              <a:path w="5261408" h="3309904">
                <a:moveTo>
                  <a:pt x="0" y="0"/>
                </a:moveTo>
                <a:lnTo>
                  <a:pt x="5261407" y="0"/>
                </a:lnTo>
                <a:lnTo>
                  <a:pt x="5261407" y="3309904"/>
                </a:lnTo>
                <a:lnTo>
                  <a:pt x="0" y="3309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6845212" y="4254909"/>
            <a:ext cx="4031623" cy="2219325"/>
          </a:xfrm>
          <a:prstGeom prst="rect">
            <a:avLst/>
          </a:prstGeom>
        </p:spPr>
        <p:txBody>
          <a:bodyPr lIns="0" tIns="0" rIns="0" bIns="0" rtlCol="0" anchor="t">
            <a:spAutoFit/>
          </a:bodyPr>
          <a:lstStyle/>
          <a:p>
            <a:pPr algn="ctr">
              <a:lnSpc>
                <a:spcPts val="8400"/>
              </a:lnSpc>
            </a:pPr>
            <a:r>
              <a:rPr lang="en-US" sz="6000" b="1">
                <a:solidFill>
                  <a:srgbClr val="01070A"/>
                </a:solidFill>
                <a:latin typeface="Arial Bold"/>
                <a:ea typeface="Arial Bold"/>
                <a:cs typeface="Arial Bold"/>
                <a:sym typeface="Arial Bold"/>
              </a:rPr>
              <a:t>DEMO SẢN PHẨM</a:t>
            </a:r>
          </a:p>
        </p:txBody>
      </p:sp>
      <p:sp>
        <p:nvSpPr>
          <p:cNvPr id="13" name="TextBox 13"/>
          <p:cNvSpPr txBox="1"/>
          <p:nvPr/>
        </p:nvSpPr>
        <p:spPr>
          <a:xfrm>
            <a:off x="8361199" y="214796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5" name="TextBox 5"/>
            <p:cNvSpPr txBox="1"/>
            <p:nvPr/>
          </p:nvSpPr>
          <p:spPr>
            <a:xfrm>
              <a:off x="0" y="-95250"/>
              <a:ext cx="4816593" cy="2804583"/>
            </a:xfrm>
            <a:prstGeom prst="rect">
              <a:avLst/>
            </a:prstGeom>
          </p:spPr>
          <p:txBody>
            <a:bodyPr lIns="50800" tIns="50800" rIns="50800" bIns="50800" rtlCol="0" anchor="ctr"/>
            <a:lstStyle/>
            <a:p>
              <a:pPr algn="ctr">
                <a:lnSpc>
                  <a:spcPts val="3210"/>
                </a:lnSpc>
              </a:pPr>
              <a:endParaRPr/>
            </a:p>
          </p:txBody>
        </p:sp>
      </p:grpSp>
      <p:sp>
        <p:nvSpPr>
          <p:cNvPr id="6" name="TextBox 6"/>
          <p:cNvSpPr txBox="1"/>
          <p:nvPr/>
        </p:nvSpPr>
        <p:spPr>
          <a:xfrm>
            <a:off x="1239435" y="1265157"/>
            <a:ext cx="15809130" cy="2860157"/>
          </a:xfrm>
          <a:prstGeom prst="rect">
            <a:avLst/>
          </a:prstGeom>
        </p:spPr>
        <p:txBody>
          <a:bodyPr lIns="0" tIns="0" rIns="0" bIns="0" rtlCol="0" anchor="t">
            <a:spAutoFit/>
          </a:bodyPr>
          <a:lstStyle/>
          <a:p>
            <a:pPr algn="ctr">
              <a:lnSpc>
                <a:spcPts val="10878"/>
              </a:lnSpc>
            </a:pPr>
            <a:r>
              <a:rPr lang="en-US" sz="7770">
                <a:solidFill>
                  <a:srgbClr val="01070A"/>
                </a:solidFill>
                <a:latin typeface="Arial"/>
                <a:ea typeface="Arial"/>
                <a:cs typeface="Arial"/>
                <a:sym typeface="Arial"/>
              </a:rPr>
              <a:t>CẢM ƠN THẦY CÔ VÀ CÁC BẠN ĐÃ LẮNG NGHE !</a:t>
            </a:r>
          </a:p>
        </p:txBody>
      </p:sp>
      <p:sp>
        <p:nvSpPr>
          <p:cNvPr id="7" name="Freeform 7"/>
          <p:cNvSpPr/>
          <p:nvPr/>
        </p:nvSpPr>
        <p:spPr>
          <a:xfrm>
            <a:off x="6687879" y="4335357"/>
            <a:ext cx="4912237" cy="5488532"/>
          </a:xfrm>
          <a:custGeom>
            <a:avLst/>
            <a:gdLst/>
            <a:ahLst/>
            <a:cxnLst/>
            <a:rect l="l" t="t" r="r" b="b"/>
            <a:pathLst>
              <a:path w="4912237" h="5488532">
                <a:moveTo>
                  <a:pt x="0" y="0"/>
                </a:moveTo>
                <a:lnTo>
                  <a:pt x="4912236" y="0"/>
                </a:lnTo>
                <a:lnTo>
                  <a:pt x="4912236" y="5488533"/>
                </a:lnTo>
                <a:lnTo>
                  <a:pt x="0" y="5488533"/>
                </a:lnTo>
                <a:lnTo>
                  <a:pt x="0" y="0"/>
                </a:lnTo>
                <a:close/>
              </a:path>
            </a:pathLst>
          </a:custGeom>
          <a:blipFill>
            <a:blip r:embed="rId3"/>
            <a:stretch>
              <a:fillRect/>
            </a:stretch>
          </a:blipFill>
        </p:spPr>
      </p:sp>
      <p:sp>
        <p:nvSpPr>
          <p:cNvPr id="8" name="Freeform 8"/>
          <p:cNvSpPr/>
          <p:nvPr/>
        </p:nvSpPr>
        <p:spPr>
          <a:xfrm>
            <a:off x="638112" y="7496294"/>
            <a:ext cx="2204429" cy="2515427"/>
          </a:xfrm>
          <a:custGeom>
            <a:avLst/>
            <a:gdLst/>
            <a:ahLst/>
            <a:cxnLst/>
            <a:rect l="l" t="t" r="r" b="b"/>
            <a:pathLst>
              <a:path w="2204429" h="2515427">
                <a:moveTo>
                  <a:pt x="0" y="0"/>
                </a:moveTo>
                <a:lnTo>
                  <a:pt x="2204428" y="0"/>
                </a:lnTo>
                <a:lnTo>
                  <a:pt x="2204428" y="2515427"/>
                </a:lnTo>
                <a:lnTo>
                  <a:pt x="0" y="2515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15700664" y="7684126"/>
            <a:ext cx="2058063" cy="2139763"/>
          </a:xfrm>
          <a:custGeom>
            <a:avLst/>
            <a:gdLst/>
            <a:ahLst/>
            <a:cxnLst/>
            <a:rect l="l" t="t" r="r" b="b"/>
            <a:pathLst>
              <a:path w="2058063" h="2139763">
                <a:moveTo>
                  <a:pt x="2058063" y="0"/>
                </a:moveTo>
                <a:lnTo>
                  <a:pt x="0" y="0"/>
                </a:lnTo>
                <a:lnTo>
                  <a:pt x="0" y="2139763"/>
                </a:lnTo>
                <a:lnTo>
                  <a:pt x="2058063" y="2139763"/>
                </a:lnTo>
                <a:lnTo>
                  <a:pt x="205806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3622403" y="-589740"/>
            <a:ext cx="10736184" cy="12247451"/>
            <a:chOff x="0" y="0"/>
            <a:chExt cx="2827637" cy="3225666"/>
          </a:xfrm>
        </p:grpSpPr>
        <p:sp>
          <p:nvSpPr>
            <p:cNvPr id="4" name="Freeform 4"/>
            <p:cNvSpPr/>
            <p:nvPr/>
          </p:nvSpPr>
          <p:spPr>
            <a:xfrm>
              <a:off x="0" y="0"/>
              <a:ext cx="2827637" cy="3225666"/>
            </a:xfrm>
            <a:custGeom>
              <a:avLst/>
              <a:gdLst/>
              <a:ahLst/>
              <a:cxnLst/>
              <a:rect l="l" t="t" r="r" b="b"/>
              <a:pathLst>
                <a:path w="2827637" h="3225666">
                  <a:moveTo>
                    <a:pt x="0" y="0"/>
                  </a:moveTo>
                  <a:lnTo>
                    <a:pt x="2827637" y="0"/>
                  </a:lnTo>
                  <a:lnTo>
                    <a:pt x="2827637" y="3225666"/>
                  </a:lnTo>
                  <a:lnTo>
                    <a:pt x="0" y="3225666"/>
                  </a:lnTo>
                  <a:close/>
                </a:path>
              </a:pathLst>
            </a:custGeom>
            <a:solidFill>
              <a:srgbClr val="FFFFFF"/>
            </a:solidFill>
            <a:ln w="38100" cap="sq">
              <a:solidFill>
                <a:srgbClr val="000000"/>
              </a:solidFill>
              <a:prstDash val="solid"/>
              <a:miter/>
            </a:ln>
          </p:spPr>
        </p:sp>
        <p:sp>
          <p:nvSpPr>
            <p:cNvPr id="5" name="TextBox 5"/>
            <p:cNvSpPr txBox="1"/>
            <p:nvPr/>
          </p:nvSpPr>
          <p:spPr>
            <a:xfrm>
              <a:off x="0" y="-95250"/>
              <a:ext cx="2827637" cy="3320916"/>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2210360"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901953" y="231449"/>
            <a:ext cx="5394683" cy="1327801"/>
          </a:xfrm>
          <a:prstGeom prst="rect">
            <a:avLst/>
          </a:prstGeom>
        </p:spPr>
        <p:txBody>
          <a:bodyPr lIns="0" tIns="0" rIns="0" bIns="0" rtlCol="0" anchor="t">
            <a:spAutoFit/>
          </a:bodyPr>
          <a:lstStyle/>
          <a:p>
            <a:pPr marL="0" lvl="0" indent="0" algn="ctr">
              <a:lnSpc>
                <a:spcPts val="9764"/>
              </a:lnSpc>
              <a:spcBef>
                <a:spcPct val="0"/>
              </a:spcBef>
            </a:pPr>
            <a:r>
              <a:rPr lang="en-US" sz="6974" b="1">
                <a:solidFill>
                  <a:srgbClr val="01070A"/>
                </a:solidFill>
                <a:latin typeface="Arial Bold"/>
                <a:ea typeface="Arial Bold"/>
                <a:cs typeface="Arial Bold"/>
                <a:sym typeface="Arial Bold"/>
              </a:rPr>
              <a:t>Nội Dung</a:t>
            </a:r>
          </a:p>
        </p:txBody>
      </p:sp>
      <p:sp>
        <p:nvSpPr>
          <p:cNvPr id="8" name="TextBox 8"/>
          <p:cNvSpPr txBox="1"/>
          <p:nvPr/>
        </p:nvSpPr>
        <p:spPr>
          <a:xfrm>
            <a:off x="4901953" y="1595260"/>
            <a:ext cx="7308407" cy="6667856"/>
          </a:xfrm>
          <a:prstGeom prst="rect">
            <a:avLst/>
          </a:prstGeom>
        </p:spPr>
        <p:txBody>
          <a:bodyPr lIns="0" tIns="0" rIns="0" bIns="0" rtlCol="0" anchor="t">
            <a:spAutoFit/>
          </a:bodyPr>
          <a:lstStyle/>
          <a:p>
            <a:pPr marL="950553" lvl="1" indent="-475277" algn="l">
              <a:lnSpc>
                <a:spcPts val="8805"/>
              </a:lnSpc>
              <a:buAutoNum type="arabicPeriod"/>
            </a:pPr>
            <a:r>
              <a:rPr lang="en-US" sz="4402" dirty="0" err="1">
                <a:solidFill>
                  <a:srgbClr val="01070A"/>
                </a:solidFill>
                <a:latin typeface="Arial"/>
                <a:ea typeface="Arial"/>
                <a:cs typeface="Arial"/>
                <a:sym typeface="Arial"/>
              </a:rPr>
              <a:t>Tổng</a:t>
            </a:r>
            <a:r>
              <a:rPr lang="en-US" sz="4402" dirty="0">
                <a:solidFill>
                  <a:srgbClr val="01070A"/>
                </a:solidFill>
                <a:latin typeface="Arial"/>
                <a:ea typeface="Arial"/>
                <a:cs typeface="Arial"/>
                <a:sym typeface="Arial"/>
              </a:rPr>
              <a:t> Quan </a:t>
            </a:r>
            <a:r>
              <a:rPr lang="en-US" sz="4402" dirty="0" err="1">
                <a:solidFill>
                  <a:srgbClr val="01070A"/>
                </a:solidFill>
                <a:latin typeface="Arial"/>
                <a:ea typeface="Arial"/>
                <a:cs typeface="Arial"/>
                <a:sym typeface="Arial"/>
              </a:rPr>
              <a:t>Về</a:t>
            </a:r>
            <a:r>
              <a:rPr lang="en-US" sz="4402" dirty="0">
                <a:solidFill>
                  <a:srgbClr val="01070A"/>
                </a:solidFill>
                <a:latin typeface="Arial"/>
                <a:ea typeface="Arial"/>
                <a:cs typeface="Arial"/>
                <a:sym typeface="Arial"/>
              </a:rPr>
              <a:t> </a:t>
            </a:r>
            <a:r>
              <a:rPr lang="en-US" sz="4402" dirty="0" err="1">
                <a:solidFill>
                  <a:srgbClr val="01070A"/>
                </a:solidFill>
                <a:latin typeface="Arial"/>
                <a:ea typeface="Arial"/>
                <a:cs typeface="Arial"/>
                <a:sym typeface="Arial"/>
              </a:rPr>
              <a:t>Đề</a:t>
            </a:r>
            <a:r>
              <a:rPr lang="en-US" sz="4402" dirty="0">
                <a:solidFill>
                  <a:srgbClr val="01070A"/>
                </a:solidFill>
                <a:latin typeface="Arial"/>
                <a:ea typeface="Arial"/>
                <a:cs typeface="Arial"/>
                <a:sym typeface="Arial"/>
              </a:rPr>
              <a:t> Tài</a:t>
            </a:r>
          </a:p>
          <a:p>
            <a:pPr marL="950553" lvl="1" indent="-475277" algn="l">
              <a:lnSpc>
                <a:spcPts val="8805"/>
              </a:lnSpc>
              <a:buAutoNum type="arabicPeriod"/>
            </a:pPr>
            <a:r>
              <a:rPr lang="en-US" sz="4402" u="none" strike="noStrike" dirty="0">
                <a:solidFill>
                  <a:srgbClr val="01070A"/>
                </a:solidFill>
                <a:latin typeface="Arial"/>
                <a:ea typeface="Arial"/>
                <a:cs typeface="Arial"/>
                <a:sym typeface="Arial"/>
              </a:rPr>
              <a:t>Công </a:t>
            </a:r>
            <a:r>
              <a:rPr lang="en-US" sz="4402" u="none" strike="noStrike" dirty="0" err="1">
                <a:solidFill>
                  <a:srgbClr val="01070A"/>
                </a:solidFill>
                <a:latin typeface="Arial"/>
                <a:ea typeface="Arial"/>
                <a:cs typeface="Arial"/>
                <a:sym typeface="Arial"/>
              </a:rPr>
              <a:t>Nghê</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Sử</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Dụng</a:t>
            </a:r>
            <a:endParaRPr lang="en-US" sz="4402"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4402" u="none" strike="noStrike" dirty="0" err="1">
                <a:solidFill>
                  <a:srgbClr val="01070A"/>
                </a:solidFill>
                <a:latin typeface="Arial"/>
                <a:ea typeface="Arial"/>
                <a:cs typeface="Arial"/>
                <a:sym typeface="Arial"/>
              </a:rPr>
              <a:t>Phân</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Tích</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Và</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Thiết</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Kế</a:t>
            </a:r>
            <a:endParaRPr lang="en-US" sz="4402"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4402" u="none" strike="noStrike" dirty="0">
                <a:solidFill>
                  <a:srgbClr val="01070A"/>
                </a:solidFill>
                <a:latin typeface="Arial"/>
                <a:ea typeface="Arial"/>
                <a:cs typeface="Arial"/>
                <a:sym typeface="Arial"/>
              </a:rPr>
              <a:t>Quy </a:t>
            </a:r>
            <a:r>
              <a:rPr lang="en-US" sz="4402" u="none" strike="noStrike" dirty="0" err="1">
                <a:solidFill>
                  <a:srgbClr val="01070A"/>
                </a:solidFill>
                <a:latin typeface="Arial"/>
                <a:ea typeface="Arial"/>
                <a:cs typeface="Arial"/>
                <a:sym typeface="Arial"/>
              </a:rPr>
              <a:t>Trình</a:t>
            </a:r>
            <a:r>
              <a:rPr lang="en-US" sz="4402" u="none" strike="noStrike" dirty="0">
                <a:solidFill>
                  <a:srgbClr val="01070A"/>
                </a:solidFill>
                <a:latin typeface="Arial"/>
                <a:ea typeface="Arial"/>
                <a:cs typeface="Arial"/>
                <a:sym typeface="Arial"/>
              </a:rPr>
              <a:t> Mua </a:t>
            </a:r>
            <a:r>
              <a:rPr lang="en-US" sz="4402" u="none" strike="noStrike" dirty="0" err="1">
                <a:solidFill>
                  <a:srgbClr val="01070A"/>
                </a:solidFill>
                <a:latin typeface="Arial"/>
                <a:ea typeface="Arial"/>
                <a:cs typeface="Arial"/>
                <a:sym typeface="Arial"/>
              </a:rPr>
              <a:t>Hàng</a:t>
            </a:r>
            <a:endParaRPr lang="en-US" sz="4402"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4402" u="none" strike="noStrike" dirty="0" err="1">
                <a:solidFill>
                  <a:srgbClr val="01070A"/>
                </a:solidFill>
                <a:latin typeface="Arial"/>
                <a:ea typeface="Arial"/>
                <a:cs typeface="Arial"/>
                <a:sym typeface="Arial"/>
              </a:rPr>
              <a:t>Kết</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Quả</a:t>
            </a:r>
            <a:r>
              <a:rPr lang="en-US" sz="4402" u="none" strike="noStrike" dirty="0">
                <a:solidFill>
                  <a:srgbClr val="01070A"/>
                </a:solidFill>
                <a:latin typeface="Arial"/>
                <a:ea typeface="Arial"/>
                <a:cs typeface="Arial"/>
                <a:sym typeface="Arial"/>
              </a:rPr>
              <a:t> Đạt </a:t>
            </a:r>
            <a:r>
              <a:rPr lang="en-US" sz="4402" u="none" strike="noStrike" dirty="0" err="1">
                <a:solidFill>
                  <a:srgbClr val="01070A"/>
                </a:solidFill>
                <a:latin typeface="Arial"/>
                <a:ea typeface="Arial"/>
                <a:cs typeface="Arial"/>
                <a:sym typeface="Arial"/>
              </a:rPr>
              <a:t>Được</a:t>
            </a:r>
            <a:endParaRPr lang="en-US" sz="4402" u="none" strike="noStrike" dirty="0">
              <a:solidFill>
                <a:srgbClr val="01070A"/>
              </a:solidFill>
              <a:latin typeface="Arial"/>
              <a:ea typeface="Arial"/>
              <a:cs typeface="Arial"/>
              <a:sym typeface="Arial"/>
            </a:endParaRPr>
          </a:p>
          <a:p>
            <a:pPr marL="950553" lvl="1" indent="-475277" algn="l">
              <a:lnSpc>
                <a:spcPts val="8805"/>
              </a:lnSpc>
              <a:buAutoNum type="arabicPeriod"/>
            </a:pPr>
            <a:r>
              <a:rPr lang="en-US" sz="4402" u="none" strike="noStrike" dirty="0">
                <a:solidFill>
                  <a:srgbClr val="01070A"/>
                </a:solidFill>
                <a:latin typeface="Arial"/>
                <a:ea typeface="Arial"/>
                <a:cs typeface="Arial"/>
                <a:sym typeface="Arial"/>
              </a:rPr>
              <a:t>Demo </a:t>
            </a:r>
            <a:r>
              <a:rPr lang="en-US" sz="4402" u="none" strike="noStrike" dirty="0" err="1">
                <a:solidFill>
                  <a:srgbClr val="01070A"/>
                </a:solidFill>
                <a:latin typeface="Arial"/>
                <a:ea typeface="Arial"/>
                <a:cs typeface="Arial"/>
                <a:sym typeface="Arial"/>
              </a:rPr>
              <a:t>Sản</a:t>
            </a:r>
            <a:r>
              <a:rPr lang="en-US" sz="4402" u="none" strike="noStrike" dirty="0">
                <a:solidFill>
                  <a:srgbClr val="01070A"/>
                </a:solidFill>
                <a:latin typeface="Arial"/>
                <a:ea typeface="Arial"/>
                <a:cs typeface="Arial"/>
                <a:sym typeface="Arial"/>
              </a:rPr>
              <a:t> </a:t>
            </a:r>
            <a:r>
              <a:rPr lang="en-US" sz="4402" u="none" strike="noStrike" dirty="0" err="1">
                <a:solidFill>
                  <a:srgbClr val="01070A"/>
                </a:solidFill>
                <a:latin typeface="Arial"/>
                <a:ea typeface="Arial"/>
                <a:cs typeface="Arial"/>
                <a:sym typeface="Arial"/>
              </a:rPr>
              <a:t>Phẩm</a:t>
            </a:r>
            <a:endParaRPr lang="en-US" sz="4402" u="none" strike="noStrike" dirty="0">
              <a:solidFill>
                <a:srgbClr val="01070A"/>
              </a:solidFill>
              <a:latin typeface="Arial"/>
              <a:ea typeface="Arial"/>
              <a:cs typeface="Arial"/>
              <a:sym typeface="Arial"/>
            </a:endParaRP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5972787" y="1028700"/>
            <a:ext cx="5776473" cy="6398516"/>
            <a:chOff x="0" y="0"/>
            <a:chExt cx="1770993" cy="1961704"/>
          </a:xfrm>
        </p:grpSpPr>
        <p:sp>
          <p:nvSpPr>
            <p:cNvPr id="4" name="Freeform 4"/>
            <p:cNvSpPr/>
            <p:nvPr/>
          </p:nvSpPr>
          <p:spPr>
            <a:xfrm>
              <a:off x="0" y="0"/>
              <a:ext cx="1770993" cy="1961704"/>
            </a:xfrm>
            <a:custGeom>
              <a:avLst/>
              <a:gdLst/>
              <a:ahLst/>
              <a:cxnLst/>
              <a:rect l="l" t="t" r="r" b="b"/>
              <a:pathLst>
                <a:path w="1770993" h="1961704">
                  <a:moveTo>
                    <a:pt x="14743" y="0"/>
                  </a:moveTo>
                  <a:lnTo>
                    <a:pt x="1756251" y="0"/>
                  </a:lnTo>
                  <a:cubicBezTo>
                    <a:pt x="1764393" y="0"/>
                    <a:pt x="1770993" y="6601"/>
                    <a:pt x="1770993" y="14743"/>
                  </a:cubicBezTo>
                  <a:lnTo>
                    <a:pt x="1770993" y="1946961"/>
                  </a:lnTo>
                  <a:cubicBezTo>
                    <a:pt x="1770993" y="1950871"/>
                    <a:pt x="1769440" y="1954621"/>
                    <a:pt x="1766675" y="1957386"/>
                  </a:cubicBezTo>
                  <a:cubicBezTo>
                    <a:pt x="1763910" y="1960151"/>
                    <a:pt x="1760161" y="1961704"/>
                    <a:pt x="1756251" y="1961704"/>
                  </a:cubicBezTo>
                  <a:lnTo>
                    <a:pt x="14743" y="1961704"/>
                  </a:lnTo>
                  <a:cubicBezTo>
                    <a:pt x="10833" y="1961704"/>
                    <a:pt x="7083" y="1960151"/>
                    <a:pt x="4318" y="1957386"/>
                  </a:cubicBezTo>
                  <a:cubicBezTo>
                    <a:pt x="1553" y="1954621"/>
                    <a:pt x="0" y="1950871"/>
                    <a:pt x="0" y="1946961"/>
                  </a:cubicBezTo>
                  <a:lnTo>
                    <a:pt x="0" y="14743"/>
                  </a:lnTo>
                  <a:cubicBezTo>
                    <a:pt x="0" y="10833"/>
                    <a:pt x="1553" y="7083"/>
                    <a:pt x="4318" y="4318"/>
                  </a:cubicBezTo>
                  <a:cubicBezTo>
                    <a:pt x="7083" y="1553"/>
                    <a:pt x="10833" y="0"/>
                    <a:pt x="14743" y="0"/>
                  </a:cubicBezTo>
                  <a:close/>
                </a:path>
              </a:pathLst>
            </a:custGeom>
            <a:solidFill>
              <a:srgbClr val="FFFFFF"/>
            </a:solidFill>
            <a:ln w="66675" cap="sq">
              <a:solidFill>
                <a:srgbClr val="000000"/>
              </a:solidFill>
              <a:prstDash val="solid"/>
              <a:miter/>
            </a:ln>
          </p:spPr>
        </p:sp>
        <p:sp>
          <p:nvSpPr>
            <p:cNvPr id="5" name="TextBox 5"/>
            <p:cNvSpPr txBox="1"/>
            <p:nvPr/>
          </p:nvSpPr>
          <p:spPr>
            <a:xfrm>
              <a:off x="0" y="-95250"/>
              <a:ext cx="1770993" cy="2056954"/>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8175169" y="2163931"/>
            <a:ext cx="1371708" cy="13717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8" name="TextBox 8"/>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16363879" y="0"/>
            <a:ext cx="1790842" cy="1923756"/>
          </a:xfrm>
          <a:custGeom>
            <a:avLst/>
            <a:gdLst/>
            <a:ahLst/>
            <a:cxnLst/>
            <a:rect l="l" t="t" r="r" b="b"/>
            <a:pathLst>
              <a:path w="1790842" h="1923756">
                <a:moveTo>
                  <a:pt x="0" y="0"/>
                </a:moveTo>
                <a:lnTo>
                  <a:pt x="1790842" y="0"/>
                </a:lnTo>
                <a:lnTo>
                  <a:pt x="1790842" y="1923756"/>
                </a:lnTo>
                <a:lnTo>
                  <a:pt x="0" y="1923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809375" y="5696227"/>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182553" y="6977096"/>
            <a:ext cx="5261408" cy="3309904"/>
          </a:xfrm>
          <a:custGeom>
            <a:avLst/>
            <a:gdLst/>
            <a:ahLst/>
            <a:cxnLst/>
            <a:rect l="l" t="t" r="r" b="b"/>
            <a:pathLst>
              <a:path w="5261408" h="3309904">
                <a:moveTo>
                  <a:pt x="0" y="0"/>
                </a:moveTo>
                <a:lnTo>
                  <a:pt x="5261407" y="0"/>
                </a:lnTo>
                <a:lnTo>
                  <a:pt x="5261407" y="3309904"/>
                </a:lnTo>
                <a:lnTo>
                  <a:pt x="0" y="3309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6306934" y="4254909"/>
            <a:ext cx="5108179" cy="2219325"/>
          </a:xfrm>
          <a:prstGeom prst="rect">
            <a:avLst/>
          </a:prstGeom>
        </p:spPr>
        <p:txBody>
          <a:bodyPr lIns="0" tIns="0" rIns="0" bIns="0" rtlCol="0" anchor="t">
            <a:spAutoFit/>
          </a:bodyPr>
          <a:lstStyle/>
          <a:p>
            <a:pPr algn="ctr">
              <a:lnSpc>
                <a:spcPts val="8400"/>
              </a:lnSpc>
            </a:pPr>
            <a:r>
              <a:rPr lang="en-US" sz="6000" b="1">
                <a:solidFill>
                  <a:srgbClr val="01070A"/>
                </a:solidFill>
                <a:latin typeface="Arial Bold"/>
                <a:ea typeface="Arial Bold"/>
                <a:cs typeface="Arial Bold"/>
                <a:sym typeface="Arial Bold"/>
              </a:rPr>
              <a:t>TỔNG QUAN VỀ ĐỀ TÀI</a:t>
            </a:r>
          </a:p>
        </p:txBody>
      </p:sp>
      <p:sp>
        <p:nvSpPr>
          <p:cNvPr id="13" name="TextBox 13"/>
          <p:cNvSpPr txBox="1"/>
          <p:nvPr/>
        </p:nvSpPr>
        <p:spPr>
          <a:xfrm>
            <a:off x="8361199" y="214796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5" name="TextBox 5"/>
            <p:cNvSpPr txBox="1"/>
            <p:nvPr/>
          </p:nvSpPr>
          <p:spPr>
            <a:xfrm>
              <a:off x="0" y="-95250"/>
              <a:ext cx="3501105" cy="1883975"/>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1336194" y="933427"/>
            <a:ext cx="15819671" cy="8294933"/>
            <a:chOff x="0" y="0"/>
            <a:chExt cx="4166498" cy="2184674"/>
          </a:xfrm>
        </p:grpSpPr>
        <p:sp>
          <p:nvSpPr>
            <p:cNvPr id="7" name="Freeform 7"/>
            <p:cNvSpPr/>
            <p:nvPr/>
          </p:nvSpPr>
          <p:spPr>
            <a:xfrm>
              <a:off x="0" y="0"/>
              <a:ext cx="4166498" cy="2184674"/>
            </a:xfrm>
            <a:custGeom>
              <a:avLst/>
              <a:gdLst/>
              <a:ahLst/>
              <a:cxnLst/>
              <a:rect l="l" t="t" r="r" b="b"/>
              <a:pathLst>
                <a:path w="4166498" h="2184674">
                  <a:moveTo>
                    <a:pt x="5383" y="0"/>
                  </a:moveTo>
                  <a:lnTo>
                    <a:pt x="4161114" y="0"/>
                  </a:lnTo>
                  <a:cubicBezTo>
                    <a:pt x="4162542" y="0"/>
                    <a:pt x="4163911" y="567"/>
                    <a:pt x="4164921" y="1577"/>
                  </a:cubicBezTo>
                  <a:cubicBezTo>
                    <a:pt x="4165931" y="2586"/>
                    <a:pt x="4166498" y="3956"/>
                    <a:pt x="4166498" y="5383"/>
                  </a:cubicBezTo>
                  <a:lnTo>
                    <a:pt x="4166498" y="2179291"/>
                  </a:lnTo>
                  <a:cubicBezTo>
                    <a:pt x="4166498" y="2180718"/>
                    <a:pt x="4165931" y="2182088"/>
                    <a:pt x="4164921" y="2183097"/>
                  </a:cubicBezTo>
                  <a:cubicBezTo>
                    <a:pt x="4163911" y="2184107"/>
                    <a:pt x="4162542" y="2184674"/>
                    <a:pt x="4161114" y="2184674"/>
                  </a:cubicBezTo>
                  <a:lnTo>
                    <a:pt x="5383" y="2184674"/>
                  </a:lnTo>
                  <a:cubicBezTo>
                    <a:pt x="3956" y="2184674"/>
                    <a:pt x="2586" y="2184107"/>
                    <a:pt x="1577" y="2183097"/>
                  </a:cubicBezTo>
                  <a:cubicBezTo>
                    <a:pt x="567" y="2182088"/>
                    <a:pt x="0" y="2180718"/>
                    <a:pt x="0" y="2179291"/>
                  </a:cubicBezTo>
                  <a:lnTo>
                    <a:pt x="0" y="5383"/>
                  </a:lnTo>
                  <a:cubicBezTo>
                    <a:pt x="0" y="3956"/>
                    <a:pt x="567" y="2586"/>
                    <a:pt x="1577" y="1577"/>
                  </a:cubicBezTo>
                  <a:cubicBezTo>
                    <a:pt x="2586" y="567"/>
                    <a:pt x="3956" y="0"/>
                    <a:pt x="5383" y="0"/>
                  </a:cubicBezTo>
                  <a:close/>
                </a:path>
              </a:pathLst>
            </a:custGeom>
            <a:solidFill>
              <a:srgbClr val="FFFFFF"/>
            </a:solidFill>
            <a:ln w="38100" cap="sq">
              <a:solidFill>
                <a:srgbClr val="000000"/>
              </a:solidFill>
              <a:prstDash val="solid"/>
              <a:miter/>
            </a:ln>
          </p:spPr>
        </p:sp>
        <p:sp>
          <p:nvSpPr>
            <p:cNvPr id="8" name="TextBox 8"/>
            <p:cNvSpPr txBox="1"/>
            <p:nvPr/>
          </p:nvSpPr>
          <p:spPr>
            <a:xfrm>
              <a:off x="0" y="-95250"/>
              <a:ext cx="4166498" cy="2279924"/>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4905" y="597481"/>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5592941" y="1891825"/>
            <a:ext cx="4192670" cy="518367"/>
          </a:xfrm>
          <a:custGeom>
            <a:avLst/>
            <a:gdLst/>
            <a:ahLst/>
            <a:cxnLst/>
            <a:rect l="l" t="t" r="r" b="b"/>
            <a:pathLst>
              <a:path w="4192670" h="518367">
                <a:moveTo>
                  <a:pt x="0" y="0"/>
                </a:moveTo>
                <a:lnTo>
                  <a:pt x="4192671" y="0"/>
                </a:lnTo>
                <a:lnTo>
                  <a:pt x="4192671" y="518367"/>
                </a:lnTo>
                <a:lnTo>
                  <a:pt x="0" y="518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381424" y="6455825"/>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5592941" y="1821721"/>
            <a:ext cx="4295565" cy="588471"/>
          </a:xfrm>
          <a:prstGeom prst="rect">
            <a:avLst/>
          </a:prstGeom>
        </p:spPr>
        <p:txBody>
          <a:bodyPr lIns="0" tIns="0" rIns="0" bIns="0" rtlCol="0" anchor="t">
            <a:spAutoFit/>
          </a:bodyPr>
          <a:lstStyle/>
          <a:p>
            <a:pPr algn="l">
              <a:lnSpc>
                <a:spcPts val="4314"/>
              </a:lnSpc>
            </a:pPr>
            <a:r>
              <a:rPr lang="en-US" sz="3081" b="1">
                <a:solidFill>
                  <a:srgbClr val="01070A"/>
                </a:solidFill>
                <a:latin typeface="Arial Bold"/>
                <a:ea typeface="Arial Bold"/>
                <a:cs typeface="Arial Bold"/>
                <a:sym typeface="Arial Bold"/>
              </a:rPr>
              <a:t>Lý do chọn đề tài</a:t>
            </a:r>
          </a:p>
        </p:txBody>
      </p:sp>
      <p:sp>
        <p:nvSpPr>
          <p:cNvPr id="13" name="TextBox 13"/>
          <p:cNvSpPr txBox="1"/>
          <p:nvPr/>
        </p:nvSpPr>
        <p:spPr>
          <a:xfrm>
            <a:off x="5276629" y="2629267"/>
            <a:ext cx="10281306" cy="5853911"/>
          </a:xfrm>
          <a:prstGeom prst="rect">
            <a:avLst/>
          </a:prstGeom>
        </p:spPr>
        <p:txBody>
          <a:bodyPr lIns="0" tIns="0" rIns="0" bIns="0" rtlCol="0" anchor="t">
            <a:spAutoFit/>
          </a:bodyPr>
          <a:lstStyle/>
          <a:p>
            <a:pPr marL="557424" lvl="1" indent="-278712" algn="just">
              <a:lnSpc>
                <a:spcPts val="3872"/>
              </a:lnSpc>
              <a:buFont typeface="Arial"/>
              <a:buChar char="•"/>
            </a:pPr>
            <a:r>
              <a:rPr lang="en-US" sz="2581" dirty="0" err="1">
                <a:solidFill>
                  <a:srgbClr val="01070A"/>
                </a:solidFill>
                <a:latin typeface="Arial"/>
                <a:ea typeface="Arial"/>
                <a:cs typeface="Arial"/>
                <a:sym typeface="Arial"/>
              </a:rPr>
              <a:t>Với</a:t>
            </a:r>
            <a:r>
              <a:rPr lang="en-US" sz="2581" dirty="0">
                <a:solidFill>
                  <a:srgbClr val="01070A"/>
                </a:solidFill>
                <a:latin typeface="Arial"/>
                <a:ea typeface="Arial"/>
                <a:cs typeface="Arial"/>
                <a:sym typeface="Arial"/>
              </a:rPr>
              <a:t> </a:t>
            </a:r>
            <a:r>
              <a:rPr lang="en-US" sz="2581" dirty="0" err="1">
                <a:solidFill>
                  <a:srgbClr val="01070A"/>
                </a:solidFill>
                <a:latin typeface="Arial"/>
                <a:ea typeface="Arial"/>
                <a:cs typeface="Arial"/>
                <a:sym typeface="Arial"/>
              </a:rPr>
              <a:t>sự</a:t>
            </a:r>
            <a:r>
              <a:rPr lang="en-US" sz="2581" dirty="0">
                <a:solidFill>
                  <a:srgbClr val="01070A"/>
                </a:solidFill>
                <a:latin typeface="Arial"/>
                <a:ea typeface="Arial"/>
                <a:cs typeface="Arial"/>
                <a:sym typeface="Arial"/>
              </a:rPr>
              <a:t> </a:t>
            </a:r>
            <a:r>
              <a:rPr lang="en-US" sz="2581" dirty="0" err="1">
                <a:solidFill>
                  <a:srgbClr val="01070A"/>
                </a:solidFill>
                <a:latin typeface="Arial"/>
                <a:ea typeface="Arial"/>
                <a:cs typeface="Arial"/>
                <a:sym typeface="Arial"/>
              </a:rPr>
              <a:t>phát</a:t>
            </a:r>
            <a:r>
              <a:rPr lang="en-US" sz="2581" dirty="0">
                <a:solidFill>
                  <a:srgbClr val="01070A"/>
                </a:solidFill>
                <a:latin typeface="Arial"/>
                <a:ea typeface="Arial"/>
                <a:cs typeface="Arial"/>
                <a:sym typeface="Arial"/>
              </a:rPr>
              <a:t> </a:t>
            </a:r>
            <a:r>
              <a:rPr lang="en-US" sz="2581" dirty="0" err="1">
                <a:solidFill>
                  <a:srgbClr val="01070A"/>
                </a:solidFill>
                <a:latin typeface="Arial"/>
                <a:ea typeface="Arial"/>
                <a:cs typeface="Arial"/>
                <a:sym typeface="Arial"/>
              </a:rPr>
              <a:t>t</a:t>
            </a:r>
            <a:r>
              <a:rPr lang="en-US" sz="2581" u="none" strike="noStrike" dirty="0" err="1">
                <a:solidFill>
                  <a:srgbClr val="01070A"/>
                </a:solidFill>
                <a:latin typeface="Arial"/>
                <a:ea typeface="Arial"/>
                <a:cs typeface="Arial"/>
                <a:sym typeface="Arial"/>
              </a:rPr>
              <a:t>riển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mạnh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mẽ</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của</a:t>
            </a:r>
            <a:r>
              <a:rPr lang="en-US" sz="2581" u="none" strike="noStrike" dirty="0">
                <a:solidFill>
                  <a:srgbClr val="01070A"/>
                </a:solidFill>
                <a:latin typeface="Arial"/>
                <a:ea typeface="Arial"/>
                <a:cs typeface="Arial"/>
                <a:sym typeface="Arial"/>
              </a:rPr>
              <a:t> CNTT, </a:t>
            </a:r>
            <a:r>
              <a:rPr lang="en-US" sz="2581" u="none" strike="noStrike" dirty="0" err="1">
                <a:solidFill>
                  <a:srgbClr val="01070A"/>
                </a:solidFill>
                <a:latin typeface="Arial"/>
                <a:ea typeface="Arial"/>
                <a:cs typeface="Arial"/>
                <a:sym typeface="Arial"/>
              </a:rPr>
              <a:t>đặc</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biệt</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trong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lĩnh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vực</a:t>
            </a:r>
            <a:r>
              <a:rPr lang="en-US" sz="2581" u="none" strike="noStrike" dirty="0">
                <a:solidFill>
                  <a:srgbClr val="01070A"/>
                </a:solidFill>
                <a:latin typeface="Arial"/>
                <a:ea typeface="Arial"/>
                <a:cs typeface="Arial"/>
                <a:sym typeface="Arial"/>
              </a:rPr>
              <a:t> TMĐT, </a:t>
            </a:r>
            <a:r>
              <a:rPr lang="en-US" sz="2581" u="none" strike="noStrike" dirty="0" err="1">
                <a:solidFill>
                  <a:srgbClr val="01070A"/>
                </a:solidFill>
                <a:latin typeface="Arial"/>
                <a:ea typeface="Arial"/>
                <a:cs typeface="Arial"/>
                <a:sym typeface="Arial"/>
              </a:rPr>
              <a:t>việc</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xây</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dựng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các</a:t>
            </a:r>
            <a:r>
              <a:rPr lang="en-US" sz="2581" u="none" strike="noStrike" dirty="0">
                <a:solidFill>
                  <a:srgbClr val="01070A"/>
                </a:solidFill>
                <a:latin typeface="Arial"/>
                <a:ea typeface="Arial"/>
                <a:cs typeface="Arial"/>
                <a:sym typeface="Arial"/>
              </a:rPr>
              <a:t> website </a:t>
            </a:r>
            <a:r>
              <a:rPr lang="en-US" sz="2581" u="none" strike="noStrike" dirty="0" err="1">
                <a:solidFill>
                  <a:srgbClr val="01070A"/>
                </a:solidFill>
                <a:latin typeface="Arial"/>
                <a:ea typeface="Arial"/>
                <a:cs typeface="Arial"/>
                <a:sym typeface="Arial"/>
              </a:rPr>
              <a:t>bán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trở</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nên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ngày</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cần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thiết</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phổ</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biến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Đồ</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điện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tử</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mặt</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có</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nhu</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cầu</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cao</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trong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đời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sống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hiện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đại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gắn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liền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với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học</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tập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làm</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việc</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giải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trí</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sinh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hoạt</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hằng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ngày</a:t>
            </a:r>
            <a:r>
              <a:rPr lang="en-US" sz="2581" u="none" strike="noStrike" dirty="0">
                <a:solidFill>
                  <a:srgbClr val="01070A"/>
                </a:solidFill>
                <a:latin typeface="Arial"/>
                <a:ea typeface="Arial"/>
                <a:cs typeface="Arial"/>
                <a:sym typeface="Arial"/>
              </a:rPr>
              <a:t>. </a:t>
            </a:r>
          </a:p>
          <a:p>
            <a:pPr algn="just">
              <a:lnSpc>
                <a:spcPts val="3872"/>
              </a:lnSpc>
            </a:pPr>
            <a:endParaRPr lang="en-US" sz="2581" u="none" strike="noStrike" dirty="0">
              <a:solidFill>
                <a:srgbClr val="01070A"/>
              </a:solidFill>
              <a:latin typeface="Arial"/>
              <a:ea typeface="Arial"/>
              <a:cs typeface="Arial"/>
              <a:sym typeface="Arial"/>
            </a:endParaRPr>
          </a:p>
          <a:p>
            <a:pPr marL="557424" lvl="1" indent="-278712" algn="just">
              <a:lnSpc>
                <a:spcPts val="3898"/>
              </a:lnSpc>
              <a:buFont typeface="Arial"/>
              <a:buChar char="•"/>
            </a:pPr>
            <a:r>
              <a:rPr lang="en-US" sz="2581" u="none" strike="noStrike" dirty="0" err="1">
                <a:solidFill>
                  <a:srgbClr val="01070A"/>
                </a:solidFill>
                <a:latin typeface="Arial"/>
                <a:ea typeface="Arial"/>
                <a:cs typeface="Arial"/>
                <a:sym typeface="Arial"/>
              </a:rPr>
              <a:t>Việc</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lựa</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chọn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sản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phẩm</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điện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tử</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phù</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hợp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với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nhu</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cầu</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ngân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sách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của</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từng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khách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không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hề</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đơn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giản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Vì</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vậy</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xây</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dựng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một</a:t>
            </a:r>
            <a:r>
              <a:rPr lang="en-US" sz="2581" u="none" strike="noStrike" dirty="0">
                <a:solidFill>
                  <a:srgbClr val="01070A"/>
                </a:solidFill>
                <a:latin typeface="Arial"/>
                <a:ea typeface="Arial"/>
                <a:cs typeface="Arial"/>
                <a:sym typeface="Arial"/>
              </a:rPr>
              <a:t> website </a:t>
            </a:r>
            <a:r>
              <a:rPr lang="en-US" sz="2581" u="none" strike="noStrike" dirty="0" err="1">
                <a:solidFill>
                  <a:srgbClr val="01070A"/>
                </a:solidFill>
                <a:latin typeface="Arial"/>
                <a:ea typeface="Arial"/>
                <a:cs typeface="Arial"/>
                <a:sym typeface="Arial"/>
              </a:rPr>
              <a:t>bán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chuyên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nghiệp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sẽ</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giúp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khách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dễ</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dàng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tiếp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cận</a:t>
            </a:r>
            <a:r>
              <a:rPr lang="en-US" sz="2581" u="none" strike="noStrike" dirty="0">
                <a:solidFill>
                  <a:srgbClr val="01070A"/>
                </a:solidFill>
                <a:latin typeface="Arial"/>
                <a:ea typeface="Arial"/>
                <a:cs typeface="Arial"/>
                <a:sym typeface="Arial"/>
              </a:rPr>
              <a:t>, so </a:t>
            </a:r>
            <a:r>
              <a:rPr lang="en-US" sz="2581" u="none" strike="noStrike" dirty="0" err="1">
                <a:solidFill>
                  <a:srgbClr val="01070A"/>
                </a:solidFill>
                <a:latin typeface="Arial"/>
                <a:ea typeface="Arial"/>
                <a:cs typeface="Arial"/>
                <a:sym typeface="Arial"/>
              </a:rPr>
              <a:t>sánh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và</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lựa</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chọn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sản</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phẩm</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phù</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hợp</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đồng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thời</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nâng</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cao</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hiệu</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quả</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kinh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doanh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cho</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doanh</a:t>
            </a:r>
            <a:r>
              <a:rPr lang="en-US" sz="2581" u="none" strike="noStrike" dirty="0">
                <a:solidFill>
                  <a:srgbClr val="01070A"/>
                </a:solidFill>
                <a:latin typeface="Arial"/>
                <a:ea typeface="Arial"/>
                <a:cs typeface="Arial"/>
                <a:sym typeface="Arial"/>
              </a:rPr>
              <a:t> </a:t>
            </a:r>
            <a:r>
              <a:rPr lang="en-US" sz="2581" u="none" strike="noStrike" dirty="0" err="1">
                <a:solidFill>
                  <a:srgbClr val="01070A"/>
                </a:solidFill>
                <a:latin typeface="Arial"/>
                <a:ea typeface="Arial"/>
                <a:cs typeface="Arial"/>
                <a:sym typeface="Arial"/>
              </a:rPr>
              <a:t>nghiệp</a:t>
            </a:r>
            <a:r>
              <a:rPr lang="en-US" sz="2581" u="none" strike="noStrike" dirty="0">
                <a:solidFill>
                  <a:srgbClr val="01070A"/>
                </a:solidFill>
                <a:latin typeface="Arial"/>
                <a:ea typeface="Arial"/>
                <a:cs typeface="Arial"/>
                <a:sym typeface="Arial"/>
              </a:rPr>
              <a:t>.</a:t>
            </a:r>
          </a:p>
          <a:p>
            <a:pPr algn="just">
              <a:lnSpc>
                <a:spcPts val="3898"/>
              </a:lnSpc>
            </a:pPr>
            <a:endParaRPr lang="en-US" sz="2581" u="none" strike="noStrike" dirty="0">
              <a:solidFill>
                <a:srgbClr val="01070A"/>
              </a:solidFill>
              <a:latin typeface="Arial"/>
              <a:ea typeface="Arial"/>
              <a:cs typeface="Arial"/>
              <a:sym typeface="Arial"/>
            </a:endParaRPr>
          </a:p>
        </p:txBody>
      </p:sp>
      <p:sp>
        <p:nvSpPr>
          <p:cNvPr id="14" name="Freeform 14"/>
          <p:cNvSpPr/>
          <p:nvPr/>
        </p:nvSpPr>
        <p:spPr>
          <a:xfrm>
            <a:off x="1772082" y="2753092"/>
            <a:ext cx="3009449" cy="2500271"/>
          </a:xfrm>
          <a:custGeom>
            <a:avLst/>
            <a:gdLst/>
            <a:ahLst/>
            <a:cxnLst/>
            <a:rect l="l" t="t" r="r" b="b"/>
            <a:pathLst>
              <a:path w="3009449" h="2500271">
                <a:moveTo>
                  <a:pt x="0" y="0"/>
                </a:moveTo>
                <a:lnTo>
                  <a:pt x="3009449" y="0"/>
                </a:lnTo>
                <a:lnTo>
                  <a:pt x="3009449" y="2500271"/>
                </a:lnTo>
                <a:lnTo>
                  <a:pt x="0" y="2500271"/>
                </a:lnTo>
                <a:lnTo>
                  <a:pt x="0" y="0"/>
                </a:lnTo>
                <a:close/>
              </a:path>
            </a:pathLst>
          </a:custGeom>
          <a:blipFill>
            <a:blip r:embed="rId10"/>
            <a:stretch>
              <a:fillRect l="-26685" r="-9511"/>
            </a:stretch>
          </a:blipFill>
        </p:spPr>
      </p:sp>
      <p:sp>
        <p:nvSpPr>
          <p:cNvPr id="15" name="Freeform 15"/>
          <p:cNvSpPr/>
          <p:nvPr/>
        </p:nvSpPr>
        <p:spPr>
          <a:xfrm>
            <a:off x="1772082" y="5618134"/>
            <a:ext cx="3009449" cy="2475272"/>
          </a:xfrm>
          <a:custGeom>
            <a:avLst/>
            <a:gdLst/>
            <a:ahLst/>
            <a:cxnLst/>
            <a:rect l="l" t="t" r="r" b="b"/>
            <a:pathLst>
              <a:path w="3009449" h="2475272">
                <a:moveTo>
                  <a:pt x="0" y="0"/>
                </a:moveTo>
                <a:lnTo>
                  <a:pt x="3009449" y="0"/>
                </a:lnTo>
                <a:lnTo>
                  <a:pt x="3009449" y="2475272"/>
                </a:lnTo>
                <a:lnTo>
                  <a:pt x="0" y="2475272"/>
                </a:lnTo>
                <a:lnTo>
                  <a:pt x="0" y="0"/>
                </a:lnTo>
                <a:close/>
              </a:path>
            </a:pathLst>
          </a:custGeom>
          <a:blipFill>
            <a:blip r:embed="rId11"/>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5" name="TextBox 5"/>
            <p:cNvSpPr txBox="1"/>
            <p:nvPr/>
          </p:nvSpPr>
          <p:spPr>
            <a:xfrm>
              <a:off x="0" y="-95250"/>
              <a:ext cx="3501105" cy="1883975"/>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82722" y="1065974"/>
            <a:ext cx="13293258" cy="7473622"/>
            <a:chOff x="0" y="0"/>
            <a:chExt cx="3501105" cy="1968361"/>
          </a:xfrm>
        </p:grpSpPr>
        <p:sp>
          <p:nvSpPr>
            <p:cNvPr id="7" name="Freeform 7"/>
            <p:cNvSpPr/>
            <p:nvPr/>
          </p:nvSpPr>
          <p:spPr>
            <a:xfrm>
              <a:off x="0" y="0"/>
              <a:ext cx="3501105" cy="1968361"/>
            </a:xfrm>
            <a:custGeom>
              <a:avLst/>
              <a:gdLst/>
              <a:ahLst/>
              <a:cxnLst/>
              <a:rect l="l" t="t" r="r" b="b"/>
              <a:pathLst>
                <a:path w="3501105" h="1968361">
                  <a:moveTo>
                    <a:pt x="6406" y="0"/>
                  </a:moveTo>
                  <a:lnTo>
                    <a:pt x="3494699" y="0"/>
                  </a:lnTo>
                  <a:cubicBezTo>
                    <a:pt x="3496397" y="0"/>
                    <a:pt x="3498027" y="675"/>
                    <a:pt x="3499229" y="1876"/>
                  </a:cubicBezTo>
                  <a:cubicBezTo>
                    <a:pt x="3500430" y="3078"/>
                    <a:pt x="3501105" y="4707"/>
                    <a:pt x="3501105" y="6406"/>
                  </a:cubicBezTo>
                  <a:lnTo>
                    <a:pt x="3501105" y="1961955"/>
                  </a:lnTo>
                  <a:cubicBezTo>
                    <a:pt x="3501105" y="1963654"/>
                    <a:pt x="3500430" y="1965284"/>
                    <a:pt x="3499229" y="1966485"/>
                  </a:cubicBezTo>
                  <a:cubicBezTo>
                    <a:pt x="3498027" y="1967686"/>
                    <a:pt x="3496397" y="1968361"/>
                    <a:pt x="3494699" y="1968361"/>
                  </a:cubicBezTo>
                  <a:lnTo>
                    <a:pt x="6406" y="1968361"/>
                  </a:lnTo>
                  <a:cubicBezTo>
                    <a:pt x="4707" y="1968361"/>
                    <a:pt x="3078" y="1967686"/>
                    <a:pt x="1876" y="1966485"/>
                  </a:cubicBezTo>
                  <a:cubicBezTo>
                    <a:pt x="675" y="1965284"/>
                    <a:pt x="0" y="1963654"/>
                    <a:pt x="0" y="1961955"/>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id="8" name="TextBox 8"/>
            <p:cNvSpPr txBox="1"/>
            <p:nvPr/>
          </p:nvSpPr>
          <p:spPr>
            <a:xfrm>
              <a:off x="0" y="-95250"/>
              <a:ext cx="3501105" cy="2063611"/>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4905" y="597481"/>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003244" y="1908487"/>
            <a:ext cx="1681285" cy="464646"/>
          </a:xfrm>
          <a:custGeom>
            <a:avLst/>
            <a:gdLst/>
            <a:ahLst/>
            <a:cxnLst/>
            <a:rect l="l" t="t" r="r" b="b"/>
            <a:pathLst>
              <a:path w="1681285" h="464646">
                <a:moveTo>
                  <a:pt x="0" y="0"/>
                </a:moveTo>
                <a:lnTo>
                  <a:pt x="1681285" y="0"/>
                </a:lnTo>
                <a:lnTo>
                  <a:pt x="1681285" y="464646"/>
                </a:lnTo>
                <a:lnTo>
                  <a:pt x="0" y="464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169962" y="5271653"/>
            <a:ext cx="2622717" cy="324263"/>
          </a:xfrm>
          <a:custGeom>
            <a:avLst/>
            <a:gdLst/>
            <a:ahLst/>
            <a:cxnLst/>
            <a:rect l="l" t="t" r="r" b="b"/>
            <a:pathLst>
              <a:path w="2622717" h="324263">
                <a:moveTo>
                  <a:pt x="0" y="0"/>
                </a:moveTo>
                <a:lnTo>
                  <a:pt x="2622717" y="0"/>
                </a:lnTo>
                <a:lnTo>
                  <a:pt x="2622717" y="324263"/>
                </a:lnTo>
                <a:lnTo>
                  <a:pt x="0" y="3242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3552313" y="5905716"/>
            <a:ext cx="6921795" cy="4114800"/>
          </a:xfrm>
          <a:custGeom>
            <a:avLst/>
            <a:gdLst/>
            <a:ahLst/>
            <a:cxnLst/>
            <a:rect l="l" t="t" r="r" b="b"/>
            <a:pathLst>
              <a:path w="6921795" h="4114800">
                <a:moveTo>
                  <a:pt x="0" y="0"/>
                </a:moveTo>
                <a:lnTo>
                  <a:pt x="6921796" y="0"/>
                </a:lnTo>
                <a:lnTo>
                  <a:pt x="692179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4169962" y="1784662"/>
            <a:ext cx="4295565" cy="588471"/>
          </a:xfrm>
          <a:prstGeom prst="rect">
            <a:avLst/>
          </a:prstGeom>
        </p:spPr>
        <p:txBody>
          <a:bodyPr lIns="0" tIns="0" rIns="0" bIns="0" rtlCol="0" anchor="t">
            <a:spAutoFit/>
          </a:bodyPr>
          <a:lstStyle/>
          <a:p>
            <a:pPr algn="l">
              <a:lnSpc>
                <a:spcPts val="4314"/>
              </a:lnSpc>
            </a:pPr>
            <a:r>
              <a:rPr lang="en-US" sz="3081" b="1">
                <a:solidFill>
                  <a:srgbClr val="01070A"/>
                </a:solidFill>
                <a:latin typeface="Arial Bold"/>
                <a:ea typeface="Arial Bold"/>
                <a:cs typeface="Arial Bold"/>
                <a:sym typeface="Arial Bold"/>
              </a:rPr>
              <a:t>Mục tiêu</a:t>
            </a:r>
          </a:p>
        </p:txBody>
      </p:sp>
      <p:sp>
        <p:nvSpPr>
          <p:cNvPr id="14" name="TextBox 14"/>
          <p:cNvSpPr txBox="1"/>
          <p:nvPr/>
        </p:nvSpPr>
        <p:spPr>
          <a:xfrm>
            <a:off x="3843799" y="2493679"/>
            <a:ext cx="9829546" cy="2940106"/>
          </a:xfrm>
          <a:prstGeom prst="rect">
            <a:avLst/>
          </a:prstGeom>
        </p:spPr>
        <p:txBody>
          <a:bodyPr lIns="0" tIns="0" rIns="0" bIns="0" rtlCol="0" anchor="t">
            <a:spAutoFit/>
          </a:bodyPr>
          <a:lstStyle/>
          <a:p>
            <a:pPr marL="557424" lvl="1" indent="-278712" algn="just">
              <a:lnSpc>
                <a:spcPts val="3872"/>
              </a:lnSpc>
              <a:buFont typeface="Arial"/>
              <a:buChar char="•"/>
            </a:pPr>
            <a:r>
              <a:rPr lang="en-US" sz="2581">
                <a:solidFill>
                  <a:srgbClr val="01070A"/>
                </a:solidFill>
                <a:latin typeface="Arial"/>
                <a:ea typeface="Arial"/>
                <a:cs typeface="Arial"/>
                <a:sym typeface="Arial"/>
              </a:rPr>
              <a:t>X</a:t>
            </a:r>
            <a:r>
              <a:rPr lang="en-US" sz="2581" u="none" strike="noStrike">
                <a:solidFill>
                  <a:srgbClr val="01070A"/>
                </a:solidFill>
                <a:latin typeface="Arial"/>
                <a:ea typeface="Arial"/>
                <a:cs typeface="Arial"/>
                <a:sym typeface="Arial"/>
              </a:rPr>
              <a:t>ây dựng một website bán đồ điện tử thân thiện, dễ sử dụng và đầy đủ các chức năng: xem thông tin sản phẩm, đặt hàng và thanh toán.</a:t>
            </a:r>
          </a:p>
          <a:p>
            <a:pPr marL="557424" lvl="1" indent="-278712" algn="just">
              <a:lnSpc>
                <a:spcPts val="3872"/>
              </a:lnSpc>
              <a:buFont typeface="Arial"/>
              <a:buChar char="•"/>
            </a:pPr>
            <a:r>
              <a:rPr lang="en-US" sz="2581" u="none" strike="noStrike">
                <a:solidFill>
                  <a:srgbClr val="01070A"/>
                </a:solidFill>
                <a:latin typeface="Arial"/>
                <a:ea typeface="Arial"/>
                <a:cs typeface="Arial"/>
                <a:sym typeface="Arial"/>
              </a:rPr>
              <a:t>Hỗ trợ quản trị quản lý hiệu quả sản phẩm, người dùng, đơn hàng và thống kê.</a:t>
            </a:r>
          </a:p>
          <a:p>
            <a:pPr algn="just">
              <a:lnSpc>
                <a:spcPts val="3872"/>
              </a:lnSpc>
            </a:pPr>
            <a:endParaRPr lang="en-US" sz="2581" u="none" strike="noStrike">
              <a:solidFill>
                <a:srgbClr val="01070A"/>
              </a:solidFill>
              <a:latin typeface="Arial"/>
              <a:ea typeface="Arial"/>
              <a:cs typeface="Arial"/>
              <a:sym typeface="Arial"/>
            </a:endParaRPr>
          </a:p>
        </p:txBody>
      </p:sp>
      <p:sp>
        <p:nvSpPr>
          <p:cNvPr id="15" name="TextBox 15"/>
          <p:cNvSpPr txBox="1"/>
          <p:nvPr/>
        </p:nvSpPr>
        <p:spPr>
          <a:xfrm>
            <a:off x="4169962" y="5007445"/>
            <a:ext cx="4295565" cy="588471"/>
          </a:xfrm>
          <a:prstGeom prst="rect">
            <a:avLst/>
          </a:prstGeom>
        </p:spPr>
        <p:txBody>
          <a:bodyPr lIns="0" tIns="0" rIns="0" bIns="0" rtlCol="0" anchor="t">
            <a:spAutoFit/>
          </a:bodyPr>
          <a:lstStyle/>
          <a:p>
            <a:pPr algn="l">
              <a:lnSpc>
                <a:spcPts val="4314"/>
              </a:lnSpc>
            </a:pPr>
            <a:r>
              <a:rPr lang="en-US" sz="3081" b="1">
                <a:solidFill>
                  <a:srgbClr val="01070A"/>
                </a:solidFill>
                <a:latin typeface="Arial Bold"/>
                <a:ea typeface="Arial Bold"/>
                <a:cs typeface="Arial Bold"/>
                <a:sym typeface="Arial Bold"/>
              </a:rPr>
              <a:t>Phương pháp</a:t>
            </a:r>
          </a:p>
        </p:txBody>
      </p:sp>
      <p:sp>
        <p:nvSpPr>
          <p:cNvPr id="16" name="TextBox 16"/>
          <p:cNvSpPr txBox="1"/>
          <p:nvPr/>
        </p:nvSpPr>
        <p:spPr>
          <a:xfrm>
            <a:off x="4003244" y="5711581"/>
            <a:ext cx="9829546" cy="2454331"/>
          </a:xfrm>
          <a:prstGeom prst="rect">
            <a:avLst/>
          </a:prstGeom>
        </p:spPr>
        <p:txBody>
          <a:bodyPr lIns="0" tIns="0" rIns="0" bIns="0" rtlCol="0" anchor="t">
            <a:spAutoFit/>
          </a:bodyPr>
          <a:lstStyle/>
          <a:p>
            <a:pPr marL="557424" lvl="1" indent="-278712" algn="just">
              <a:lnSpc>
                <a:spcPts val="3872"/>
              </a:lnSpc>
              <a:buFont typeface="Arial"/>
              <a:buChar char="•"/>
            </a:pPr>
            <a:r>
              <a:rPr lang="en-US" sz="2581">
                <a:solidFill>
                  <a:srgbClr val="01070A"/>
                </a:solidFill>
                <a:latin typeface="Arial"/>
                <a:ea typeface="Arial"/>
                <a:cs typeface="Arial"/>
                <a:sym typeface="Arial"/>
              </a:rPr>
              <a:t>X</a:t>
            </a:r>
            <a:r>
              <a:rPr lang="en-US" sz="2581" u="none" strike="noStrike">
                <a:solidFill>
                  <a:srgbClr val="01070A"/>
                </a:solidFill>
                <a:latin typeface="Arial"/>
                <a:ea typeface="Arial"/>
                <a:cs typeface="Arial"/>
                <a:sym typeface="Arial"/>
              </a:rPr>
              <a:t>ác định đối tượng sử dụng và các chức năng </a:t>
            </a:r>
          </a:p>
          <a:p>
            <a:pPr marL="557424" lvl="1" indent="-278712" algn="just">
              <a:lnSpc>
                <a:spcPts val="3872"/>
              </a:lnSpc>
              <a:buFont typeface="Arial"/>
              <a:buChar char="•"/>
            </a:pPr>
            <a:r>
              <a:rPr lang="en-US" sz="2581" u="none" strike="noStrike">
                <a:solidFill>
                  <a:srgbClr val="01070A"/>
                </a:solidFill>
                <a:latin typeface="Arial"/>
                <a:ea typeface="Arial"/>
                <a:cs typeface="Arial"/>
                <a:sym typeface="Arial"/>
              </a:rPr>
              <a:t>Phân tích thiết kế hệ thống</a:t>
            </a:r>
          </a:p>
          <a:p>
            <a:pPr marL="557424" lvl="1" indent="-278712" algn="just">
              <a:lnSpc>
                <a:spcPts val="3872"/>
              </a:lnSpc>
              <a:buFont typeface="Arial"/>
              <a:buChar char="•"/>
            </a:pPr>
            <a:r>
              <a:rPr lang="en-US" sz="2581" u="none" strike="noStrike">
                <a:solidFill>
                  <a:srgbClr val="01070A"/>
                </a:solidFill>
                <a:latin typeface="Arial"/>
                <a:ea typeface="Arial"/>
                <a:cs typeface="Arial"/>
                <a:sym typeface="Arial"/>
              </a:rPr>
              <a:t>Xây dựng website </a:t>
            </a:r>
          </a:p>
          <a:p>
            <a:pPr marL="557424" lvl="1" indent="-278712" algn="just">
              <a:lnSpc>
                <a:spcPts val="3872"/>
              </a:lnSpc>
              <a:buFont typeface="Arial"/>
              <a:buChar char="•"/>
            </a:pPr>
            <a:r>
              <a:rPr lang="en-US" sz="2581" u="none" strike="noStrike">
                <a:solidFill>
                  <a:srgbClr val="01070A"/>
                </a:solidFill>
                <a:latin typeface="Arial"/>
                <a:ea typeface="Arial"/>
                <a:cs typeface="Arial"/>
                <a:sym typeface="Arial"/>
              </a:rPr>
              <a:t>Kiểm thử và bảo trì </a:t>
            </a:r>
          </a:p>
          <a:p>
            <a:pPr algn="just">
              <a:lnSpc>
                <a:spcPts val="3872"/>
              </a:lnSpc>
            </a:pPr>
            <a:endParaRPr lang="en-US" sz="2581" u="none" strike="noStrike">
              <a:solidFill>
                <a:srgbClr val="01070A"/>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2066749" y="743326"/>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id="5" name="TextBox 5"/>
            <p:cNvSpPr txBox="1"/>
            <p:nvPr/>
          </p:nvSpPr>
          <p:spPr>
            <a:xfrm>
              <a:off x="0" y="-95250"/>
              <a:ext cx="3727935" cy="2262717"/>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948846" y="2744997"/>
            <a:ext cx="3669160" cy="2113129"/>
          </a:xfrm>
          <a:custGeom>
            <a:avLst/>
            <a:gdLst/>
            <a:ahLst/>
            <a:cxnLst/>
            <a:rect l="l" t="t" r="r" b="b"/>
            <a:pathLst>
              <a:path w="3669160" h="2113129">
                <a:moveTo>
                  <a:pt x="0" y="0"/>
                </a:moveTo>
                <a:lnTo>
                  <a:pt x="3669160" y="0"/>
                </a:lnTo>
                <a:lnTo>
                  <a:pt x="3669160" y="2113129"/>
                </a:lnTo>
                <a:lnTo>
                  <a:pt x="0" y="2113129"/>
                </a:lnTo>
                <a:lnTo>
                  <a:pt x="0" y="0"/>
                </a:lnTo>
                <a:close/>
              </a:path>
            </a:pathLst>
          </a:custGeom>
          <a:blipFill>
            <a:blip r:embed="rId8"/>
            <a:stretch>
              <a:fillRect/>
            </a:stretch>
          </a:blipFill>
        </p:spPr>
      </p:sp>
      <p:sp>
        <p:nvSpPr>
          <p:cNvPr id="9" name="Freeform 9"/>
          <p:cNvSpPr/>
          <p:nvPr/>
        </p:nvSpPr>
        <p:spPr>
          <a:xfrm>
            <a:off x="11664827" y="2744997"/>
            <a:ext cx="3751881" cy="2113129"/>
          </a:xfrm>
          <a:custGeom>
            <a:avLst/>
            <a:gdLst/>
            <a:ahLst/>
            <a:cxnLst/>
            <a:rect l="l" t="t" r="r" b="b"/>
            <a:pathLst>
              <a:path w="3751881" h="2113129">
                <a:moveTo>
                  <a:pt x="0" y="0"/>
                </a:moveTo>
                <a:lnTo>
                  <a:pt x="3751881" y="0"/>
                </a:lnTo>
                <a:lnTo>
                  <a:pt x="3751881" y="2113129"/>
                </a:lnTo>
                <a:lnTo>
                  <a:pt x="0" y="2113129"/>
                </a:lnTo>
                <a:lnTo>
                  <a:pt x="0" y="0"/>
                </a:lnTo>
                <a:close/>
              </a:path>
            </a:pathLst>
          </a:custGeom>
          <a:blipFill>
            <a:blip r:embed="rId9"/>
            <a:stretch>
              <a:fillRect/>
            </a:stretch>
          </a:blipFill>
        </p:spPr>
      </p:sp>
      <p:sp>
        <p:nvSpPr>
          <p:cNvPr id="10" name="Freeform 10"/>
          <p:cNvSpPr/>
          <p:nvPr/>
        </p:nvSpPr>
        <p:spPr>
          <a:xfrm>
            <a:off x="3247208" y="5614761"/>
            <a:ext cx="5223284" cy="1867324"/>
          </a:xfrm>
          <a:custGeom>
            <a:avLst/>
            <a:gdLst/>
            <a:ahLst/>
            <a:cxnLst/>
            <a:rect l="l" t="t" r="r" b="b"/>
            <a:pathLst>
              <a:path w="5223284" h="1867324">
                <a:moveTo>
                  <a:pt x="0" y="0"/>
                </a:moveTo>
                <a:lnTo>
                  <a:pt x="5223284" y="0"/>
                </a:lnTo>
                <a:lnTo>
                  <a:pt x="5223284" y="1867324"/>
                </a:lnTo>
                <a:lnTo>
                  <a:pt x="0" y="1867324"/>
                </a:lnTo>
                <a:lnTo>
                  <a:pt x="0" y="0"/>
                </a:lnTo>
                <a:close/>
              </a:path>
            </a:pathLst>
          </a:custGeom>
          <a:blipFill>
            <a:blip r:embed="rId10"/>
            <a:stretch>
              <a:fillRect/>
            </a:stretch>
          </a:blipFill>
        </p:spPr>
      </p:sp>
      <p:sp>
        <p:nvSpPr>
          <p:cNvPr id="11" name="Freeform 11"/>
          <p:cNvSpPr/>
          <p:nvPr/>
        </p:nvSpPr>
        <p:spPr>
          <a:xfrm>
            <a:off x="9846865" y="5614761"/>
            <a:ext cx="3578857" cy="2348625"/>
          </a:xfrm>
          <a:custGeom>
            <a:avLst/>
            <a:gdLst/>
            <a:ahLst/>
            <a:cxnLst/>
            <a:rect l="l" t="t" r="r" b="b"/>
            <a:pathLst>
              <a:path w="3578857" h="2348625">
                <a:moveTo>
                  <a:pt x="0" y="0"/>
                </a:moveTo>
                <a:lnTo>
                  <a:pt x="3578858" y="0"/>
                </a:lnTo>
                <a:lnTo>
                  <a:pt x="3578858" y="2348625"/>
                </a:lnTo>
                <a:lnTo>
                  <a:pt x="0" y="2348625"/>
                </a:lnTo>
                <a:lnTo>
                  <a:pt x="0" y="0"/>
                </a:lnTo>
                <a:close/>
              </a:path>
            </a:pathLst>
          </a:custGeom>
          <a:blipFill>
            <a:blip r:embed="rId11"/>
            <a:stretch>
              <a:fillRect/>
            </a:stretch>
          </a:blipFill>
        </p:spPr>
      </p:sp>
      <p:grpSp>
        <p:nvGrpSpPr>
          <p:cNvPr id="12" name="Group 12"/>
          <p:cNvGrpSpPr/>
          <p:nvPr/>
        </p:nvGrpSpPr>
        <p:grpSpPr>
          <a:xfrm>
            <a:off x="1261404" y="1188565"/>
            <a:ext cx="1282840" cy="12828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14" name="TextBox 14"/>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15" name="Freeform 15"/>
          <p:cNvSpPr/>
          <p:nvPr/>
        </p:nvSpPr>
        <p:spPr>
          <a:xfrm>
            <a:off x="2544244" y="2744997"/>
            <a:ext cx="3644312" cy="2113129"/>
          </a:xfrm>
          <a:custGeom>
            <a:avLst/>
            <a:gdLst/>
            <a:ahLst/>
            <a:cxnLst/>
            <a:rect l="l" t="t" r="r" b="b"/>
            <a:pathLst>
              <a:path w="3644312" h="2113129">
                <a:moveTo>
                  <a:pt x="0" y="0"/>
                </a:moveTo>
                <a:lnTo>
                  <a:pt x="3644312" y="0"/>
                </a:lnTo>
                <a:lnTo>
                  <a:pt x="3644312" y="2113129"/>
                </a:lnTo>
                <a:lnTo>
                  <a:pt x="0" y="2113129"/>
                </a:lnTo>
                <a:lnTo>
                  <a:pt x="0" y="0"/>
                </a:lnTo>
                <a:close/>
              </a:path>
            </a:pathLst>
          </a:custGeom>
          <a:blipFill>
            <a:blip r:embed="rId12"/>
            <a:stretch>
              <a:fillRect/>
            </a:stretch>
          </a:blipFill>
        </p:spPr>
      </p:sp>
      <p:sp>
        <p:nvSpPr>
          <p:cNvPr id="16" name="TextBox 16"/>
          <p:cNvSpPr txBox="1"/>
          <p:nvPr/>
        </p:nvSpPr>
        <p:spPr>
          <a:xfrm>
            <a:off x="2743362" y="1100781"/>
            <a:ext cx="12080129" cy="1210759"/>
          </a:xfrm>
          <a:prstGeom prst="rect">
            <a:avLst/>
          </a:prstGeom>
        </p:spPr>
        <p:txBody>
          <a:bodyPr lIns="0" tIns="0" rIns="0" bIns="0" rtlCol="0" anchor="t">
            <a:spAutoFit/>
          </a:bodyPr>
          <a:lstStyle/>
          <a:p>
            <a:pPr marL="0" lvl="0" indent="0" algn="ctr">
              <a:lnSpc>
                <a:spcPts val="8865"/>
              </a:lnSpc>
              <a:spcBef>
                <a:spcPct val="0"/>
              </a:spcBef>
            </a:pPr>
            <a:r>
              <a:rPr lang="en-US" sz="6332" b="1">
                <a:solidFill>
                  <a:srgbClr val="01070A"/>
                </a:solidFill>
                <a:latin typeface="Arial Bold"/>
                <a:ea typeface="Arial Bold"/>
                <a:cs typeface="Arial Bold"/>
                <a:sym typeface="Arial Bold"/>
              </a:rPr>
              <a:t>Ngôn ngữ và công cụ sử dụng</a:t>
            </a:r>
          </a:p>
        </p:txBody>
      </p:sp>
      <p:sp>
        <p:nvSpPr>
          <p:cNvPr id="17" name="TextBox 17"/>
          <p:cNvSpPr txBox="1"/>
          <p:nvPr/>
        </p:nvSpPr>
        <p:spPr>
          <a:xfrm>
            <a:off x="1403000" y="115554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grpSp>
        <p:nvGrpSpPr>
          <p:cNvPr id="3" name="Group 3"/>
          <p:cNvGrpSpPr/>
          <p:nvPr/>
        </p:nvGrpSpPr>
        <p:grpSpPr>
          <a:xfrm>
            <a:off x="5972787" y="1028700"/>
            <a:ext cx="5776473" cy="6398516"/>
            <a:chOff x="0" y="0"/>
            <a:chExt cx="1770993" cy="1961704"/>
          </a:xfrm>
        </p:grpSpPr>
        <p:sp>
          <p:nvSpPr>
            <p:cNvPr id="4" name="Freeform 4"/>
            <p:cNvSpPr/>
            <p:nvPr/>
          </p:nvSpPr>
          <p:spPr>
            <a:xfrm>
              <a:off x="0" y="0"/>
              <a:ext cx="1770993" cy="1961704"/>
            </a:xfrm>
            <a:custGeom>
              <a:avLst/>
              <a:gdLst/>
              <a:ahLst/>
              <a:cxnLst/>
              <a:rect l="l" t="t" r="r" b="b"/>
              <a:pathLst>
                <a:path w="1770993" h="1961704">
                  <a:moveTo>
                    <a:pt x="14743" y="0"/>
                  </a:moveTo>
                  <a:lnTo>
                    <a:pt x="1756251" y="0"/>
                  </a:lnTo>
                  <a:cubicBezTo>
                    <a:pt x="1764393" y="0"/>
                    <a:pt x="1770993" y="6601"/>
                    <a:pt x="1770993" y="14743"/>
                  </a:cubicBezTo>
                  <a:lnTo>
                    <a:pt x="1770993" y="1946961"/>
                  </a:lnTo>
                  <a:cubicBezTo>
                    <a:pt x="1770993" y="1950871"/>
                    <a:pt x="1769440" y="1954621"/>
                    <a:pt x="1766675" y="1957386"/>
                  </a:cubicBezTo>
                  <a:cubicBezTo>
                    <a:pt x="1763910" y="1960151"/>
                    <a:pt x="1760161" y="1961704"/>
                    <a:pt x="1756251" y="1961704"/>
                  </a:cubicBezTo>
                  <a:lnTo>
                    <a:pt x="14743" y="1961704"/>
                  </a:lnTo>
                  <a:cubicBezTo>
                    <a:pt x="10833" y="1961704"/>
                    <a:pt x="7083" y="1960151"/>
                    <a:pt x="4318" y="1957386"/>
                  </a:cubicBezTo>
                  <a:cubicBezTo>
                    <a:pt x="1553" y="1954621"/>
                    <a:pt x="0" y="1950871"/>
                    <a:pt x="0" y="1946961"/>
                  </a:cubicBezTo>
                  <a:lnTo>
                    <a:pt x="0" y="14743"/>
                  </a:lnTo>
                  <a:cubicBezTo>
                    <a:pt x="0" y="10833"/>
                    <a:pt x="1553" y="7083"/>
                    <a:pt x="4318" y="4318"/>
                  </a:cubicBezTo>
                  <a:cubicBezTo>
                    <a:pt x="7083" y="1553"/>
                    <a:pt x="10833" y="0"/>
                    <a:pt x="14743" y="0"/>
                  </a:cubicBezTo>
                  <a:close/>
                </a:path>
              </a:pathLst>
            </a:custGeom>
            <a:solidFill>
              <a:srgbClr val="FFFFFF"/>
            </a:solidFill>
            <a:ln w="66675" cap="sq">
              <a:solidFill>
                <a:srgbClr val="000000"/>
              </a:solidFill>
              <a:prstDash val="solid"/>
              <a:miter/>
            </a:ln>
          </p:spPr>
        </p:sp>
        <p:sp>
          <p:nvSpPr>
            <p:cNvPr id="5" name="TextBox 5"/>
            <p:cNvSpPr txBox="1"/>
            <p:nvPr/>
          </p:nvSpPr>
          <p:spPr>
            <a:xfrm>
              <a:off x="0" y="-95250"/>
              <a:ext cx="1770993" cy="2056954"/>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8175169" y="2163931"/>
            <a:ext cx="1371708" cy="13717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8" name="TextBox 8"/>
            <p:cNvSpPr txBox="1"/>
            <p:nvPr/>
          </p:nvSpPr>
          <p:spPr>
            <a:xfrm>
              <a:off x="76200" y="-66675"/>
              <a:ext cx="660400" cy="803275"/>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16363879" y="0"/>
            <a:ext cx="1790842" cy="1923756"/>
          </a:xfrm>
          <a:custGeom>
            <a:avLst/>
            <a:gdLst/>
            <a:ahLst/>
            <a:cxnLst/>
            <a:rect l="l" t="t" r="r" b="b"/>
            <a:pathLst>
              <a:path w="1790842" h="1923756">
                <a:moveTo>
                  <a:pt x="0" y="0"/>
                </a:moveTo>
                <a:lnTo>
                  <a:pt x="1790842" y="0"/>
                </a:lnTo>
                <a:lnTo>
                  <a:pt x="1790842" y="1923756"/>
                </a:lnTo>
                <a:lnTo>
                  <a:pt x="0" y="1923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809375" y="5696227"/>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182553" y="6977096"/>
            <a:ext cx="5261408" cy="3309904"/>
          </a:xfrm>
          <a:custGeom>
            <a:avLst/>
            <a:gdLst/>
            <a:ahLst/>
            <a:cxnLst/>
            <a:rect l="l" t="t" r="r" b="b"/>
            <a:pathLst>
              <a:path w="5261408" h="3309904">
                <a:moveTo>
                  <a:pt x="0" y="0"/>
                </a:moveTo>
                <a:lnTo>
                  <a:pt x="5261407" y="0"/>
                </a:lnTo>
                <a:lnTo>
                  <a:pt x="5261407" y="3309904"/>
                </a:lnTo>
                <a:lnTo>
                  <a:pt x="0" y="3309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6306934" y="4254909"/>
            <a:ext cx="5108179" cy="2219325"/>
          </a:xfrm>
          <a:prstGeom prst="rect">
            <a:avLst/>
          </a:prstGeom>
        </p:spPr>
        <p:txBody>
          <a:bodyPr lIns="0" tIns="0" rIns="0" bIns="0" rtlCol="0" anchor="t">
            <a:spAutoFit/>
          </a:bodyPr>
          <a:lstStyle/>
          <a:p>
            <a:pPr algn="ctr">
              <a:lnSpc>
                <a:spcPts val="8400"/>
              </a:lnSpc>
            </a:pPr>
            <a:r>
              <a:rPr lang="en-US" sz="6000" b="1">
                <a:solidFill>
                  <a:srgbClr val="01070A"/>
                </a:solidFill>
                <a:latin typeface="Arial Bold"/>
                <a:ea typeface="Arial Bold"/>
                <a:cs typeface="Arial Bold"/>
                <a:sym typeface="Arial Bold"/>
              </a:rPr>
              <a:t>PHÂN TÍCH VÀ THIẾT KẾ</a:t>
            </a:r>
          </a:p>
        </p:txBody>
      </p:sp>
      <p:sp>
        <p:nvSpPr>
          <p:cNvPr id="13" name="TextBox 13"/>
          <p:cNvSpPr txBox="1"/>
          <p:nvPr/>
        </p:nvSpPr>
        <p:spPr>
          <a:xfrm>
            <a:off x="8361199" y="2147960"/>
            <a:ext cx="999650" cy="1156000"/>
          </a:xfrm>
          <a:prstGeom prst="rect">
            <a:avLst/>
          </a:prstGeom>
        </p:spPr>
        <p:txBody>
          <a:bodyPr lIns="0" tIns="0" rIns="0" bIns="0" rtlCol="0" anchor="t">
            <a:spAutoFit/>
          </a:bodyPr>
          <a:lstStyle/>
          <a:p>
            <a:pPr marL="0" lvl="0" indent="0" algn="ctr">
              <a:lnSpc>
                <a:spcPts val="8537"/>
              </a:lnSpc>
            </a:pPr>
            <a:r>
              <a:rPr lang="en-US" sz="6011" spc="222">
                <a:solidFill>
                  <a:srgbClr val="FFFFFF"/>
                </a:solidFill>
                <a:latin typeface="Arial"/>
                <a:ea typeface="Arial"/>
                <a:cs typeface="Arial"/>
                <a:sym typeface="Arial"/>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Freeform 3"/>
          <p:cNvSpPr/>
          <p:nvPr/>
        </p:nvSpPr>
        <p:spPr>
          <a:xfrm>
            <a:off x="2338335" y="1824437"/>
            <a:ext cx="5475901" cy="6367061"/>
          </a:xfrm>
          <a:custGeom>
            <a:avLst/>
            <a:gdLst/>
            <a:ahLst/>
            <a:cxnLst/>
            <a:rect l="l" t="t" r="r" b="b"/>
            <a:pathLst>
              <a:path w="5475901" h="5905384">
                <a:moveTo>
                  <a:pt x="0" y="0"/>
                </a:moveTo>
                <a:lnTo>
                  <a:pt x="5475902" y="0"/>
                </a:lnTo>
                <a:lnTo>
                  <a:pt x="5475902" y="5905383"/>
                </a:lnTo>
                <a:lnTo>
                  <a:pt x="0" y="59053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93294" y="3664587"/>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674865" y="2621004"/>
            <a:ext cx="738640" cy="1043583"/>
          </a:xfrm>
          <a:custGeom>
            <a:avLst/>
            <a:gdLst/>
            <a:ahLst/>
            <a:cxnLst/>
            <a:rect l="l" t="t" r="r" b="b"/>
            <a:pathLst>
              <a:path w="738640" h="1043583">
                <a:moveTo>
                  <a:pt x="0" y="0"/>
                </a:moveTo>
                <a:lnTo>
                  <a:pt x="738640" y="0"/>
                </a:lnTo>
                <a:lnTo>
                  <a:pt x="738640" y="1043583"/>
                </a:lnTo>
                <a:lnTo>
                  <a:pt x="0" y="1043583"/>
                </a:lnTo>
                <a:lnTo>
                  <a:pt x="0" y="0"/>
                </a:lnTo>
                <a:close/>
              </a:path>
            </a:pathLst>
          </a:custGeom>
          <a:blipFill>
            <a:blip r:embed="rId10"/>
            <a:stretch>
              <a:fillRect/>
            </a:stretch>
          </a:blipFill>
        </p:spPr>
      </p:sp>
      <p:sp>
        <p:nvSpPr>
          <p:cNvPr id="7" name="Freeform 7"/>
          <p:cNvSpPr/>
          <p:nvPr/>
        </p:nvSpPr>
        <p:spPr>
          <a:xfrm>
            <a:off x="10490198" y="1708570"/>
            <a:ext cx="5583341" cy="6482929"/>
          </a:xfrm>
          <a:custGeom>
            <a:avLst/>
            <a:gdLst/>
            <a:ahLst/>
            <a:cxnLst/>
            <a:rect l="l" t="t" r="r" b="b"/>
            <a:pathLst>
              <a:path w="5583341" h="6021250">
                <a:moveTo>
                  <a:pt x="0" y="0"/>
                </a:moveTo>
                <a:lnTo>
                  <a:pt x="5583341" y="0"/>
                </a:lnTo>
                <a:lnTo>
                  <a:pt x="5583341" y="6021250"/>
                </a:lnTo>
                <a:lnTo>
                  <a:pt x="0" y="6021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713567" y="321126"/>
            <a:ext cx="10860866" cy="1387446"/>
          </a:xfrm>
          <a:prstGeom prst="rect">
            <a:avLst/>
          </a:prstGeom>
        </p:spPr>
        <p:txBody>
          <a:bodyPr lIns="0" tIns="0" rIns="0" bIns="0" rtlCol="0" anchor="t">
            <a:spAutoFit/>
          </a:bodyPr>
          <a:lstStyle/>
          <a:p>
            <a:pPr marL="0" lvl="0" indent="0" algn="ctr">
              <a:lnSpc>
                <a:spcPts val="10151"/>
              </a:lnSpc>
              <a:spcBef>
                <a:spcPct val="0"/>
              </a:spcBef>
            </a:pPr>
            <a:r>
              <a:rPr lang="en-US" sz="7251">
                <a:solidFill>
                  <a:srgbClr val="01070A"/>
                </a:solidFill>
                <a:latin typeface="Arial"/>
                <a:ea typeface="Arial"/>
                <a:cs typeface="Arial"/>
                <a:sym typeface="Arial"/>
              </a:rPr>
              <a:t>Actor của hệ thống</a:t>
            </a:r>
          </a:p>
        </p:txBody>
      </p:sp>
      <p:sp>
        <p:nvSpPr>
          <p:cNvPr id="9" name="TextBox 9"/>
          <p:cNvSpPr txBox="1"/>
          <p:nvPr/>
        </p:nvSpPr>
        <p:spPr>
          <a:xfrm>
            <a:off x="3623557" y="3616532"/>
            <a:ext cx="2905458" cy="84531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Arial"/>
                <a:ea typeface="Arial"/>
                <a:cs typeface="Arial"/>
                <a:sym typeface="Arial"/>
              </a:rPr>
              <a:t>NguoiDung</a:t>
            </a:r>
          </a:p>
        </p:txBody>
      </p:sp>
      <p:sp>
        <p:nvSpPr>
          <p:cNvPr id="10" name="TextBox 10"/>
          <p:cNvSpPr txBox="1"/>
          <p:nvPr/>
        </p:nvSpPr>
        <p:spPr>
          <a:xfrm>
            <a:off x="3084138" y="4804713"/>
            <a:ext cx="3920094" cy="3240058"/>
          </a:xfrm>
          <a:prstGeom prst="rect">
            <a:avLst/>
          </a:prstGeom>
        </p:spPr>
        <p:txBody>
          <a:bodyPr lIns="0" tIns="0" rIns="0" bIns="0" rtlCol="0" anchor="t">
            <a:spAutoFit/>
          </a:bodyPr>
          <a:lstStyle/>
          <a:p>
            <a:pPr algn="just">
              <a:lnSpc>
                <a:spcPts val="3601"/>
              </a:lnSpc>
            </a:pPr>
            <a:r>
              <a:rPr lang="en-US" sz="2572" u="none" strike="noStrike" dirty="0" err="1">
                <a:solidFill>
                  <a:srgbClr val="01070A"/>
                </a:solidFill>
                <a:latin typeface="Arial"/>
                <a:ea typeface="Arial"/>
                <a:cs typeface="Arial"/>
                <a:sym typeface="Arial"/>
              </a:rPr>
              <a:t>Là</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người</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có</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thể</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xem</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các</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thông</a:t>
            </a:r>
            <a:r>
              <a:rPr lang="en-US" sz="2572" u="none" strike="noStrike" dirty="0">
                <a:solidFill>
                  <a:srgbClr val="01070A"/>
                </a:solidFill>
                <a:latin typeface="Arial"/>
                <a:ea typeface="Arial"/>
                <a:cs typeface="Arial"/>
                <a:sym typeface="Arial"/>
              </a:rPr>
              <a:t> tin </a:t>
            </a:r>
            <a:r>
              <a:rPr lang="en-US" sz="2572" u="none" strike="noStrike" dirty="0" err="1">
                <a:solidFill>
                  <a:srgbClr val="01070A"/>
                </a:solidFill>
                <a:latin typeface="Arial"/>
                <a:ea typeface="Arial"/>
                <a:cs typeface="Arial"/>
                <a:sym typeface="Arial"/>
              </a:rPr>
              <a:t>về</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sản</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phẩm</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trên</a:t>
            </a:r>
            <a:r>
              <a:rPr lang="en-US" sz="2572" u="none" strike="noStrike" dirty="0">
                <a:solidFill>
                  <a:srgbClr val="01070A"/>
                </a:solidFill>
                <a:latin typeface="Arial"/>
                <a:ea typeface="Arial"/>
                <a:cs typeface="Arial"/>
                <a:sym typeface="Arial"/>
              </a:rPr>
              <a:t> website, </a:t>
            </a:r>
            <a:r>
              <a:rPr lang="en-US" sz="2572" u="none" strike="noStrike" dirty="0" err="1">
                <a:solidFill>
                  <a:srgbClr val="01070A"/>
                </a:solidFill>
                <a:latin typeface="Arial"/>
                <a:ea typeface="Arial"/>
                <a:cs typeface="Arial"/>
                <a:sym typeface="Arial"/>
              </a:rPr>
              <a:t>tìm</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kiếm</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sản</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phẩm</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theo</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danh</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mục</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đặt</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hàng</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và</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theo</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dõi</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trạng</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thái</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đơn</a:t>
            </a:r>
            <a:r>
              <a:rPr lang="en-US" sz="2572" u="none" strike="noStrike" dirty="0">
                <a:solidFill>
                  <a:srgbClr val="01070A"/>
                </a:solidFill>
                <a:latin typeface="Arial"/>
                <a:ea typeface="Arial"/>
                <a:cs typeface="Arial"/>
                <a:sym typeface="Arial"/>
              </a:rPr>
              <a:t> </a:t>
            </a:r>
            <a:r>
              <a:rPr lang="en-US" sz="2572" u="none" strike="noStrike" dirty="0" err="1">
                <a:solidFill>
                  <a:srgbClr val="01070A"/>
                </a:solidFill>
                <a:latin typeface="Arial"/>
                <a:ea typeface="Arial"/>
                <a:cs typeface="Arial"/>
                <a:sym typeface="Arial"/>
              </a:rPr>
              <a:t>hàng</a:t>
            </a:r>
            <a:endParaRPr lang="en-US" sz="2572" u="none" strike="noStrike" dirty="0">
              <a:solidFill>
                <a:srgbClr val="01070A"/>
              </a:solidFill>
              <a:latin typeface="Arial"/>
              <a:ea typeface="Arial"/>
              <a:cs typeface="Arial"/>
              <a:sym typeface="Arial"/>
            </a:endParaRPr>
          </a:p>
          <a:p>
            <a:pPr algn="just">
              <a:lnSpc>
                <a:spcPts val="3601"/>
              </a:lnSpc>
            </a:pPr>
            <a:endParaRPr lang="en-US" sz="2572" u="none" strike="noStrike" dirty="0">
              <a:solidFill>
                <a:srgbClr val="01070A"/>
              </a:solidFill>
              <a:latin typeface="Arial"/>
              <a:ea typeface="Arial"/>
              <a:cs typeface="Arial"/>
              <a:sym typeface="Arial"/>
            </a:endParaRPr>
          </a:p>
        </p:txBody>
      </p:sp>
      <p:sp>
        <p:nvSpPr>
          <p:cNvPr id="11" name="Freeform 11"/>
          <p:cNvSpPr/>
          <p:nvPr/>
        </p:nvSpPr>
        <p:spPr>
          <a:xfrm>
            <a:off x="12001656" y="3887162"/>
            <a:ext cx="2560425" cy="707608"/>
          </a:xfrm>
          <a:custGeom>
            <a:avLst/>
            <a:gdLst/>
            <a:ahLst/>
            <a:cxnLst/>
            <a:rect l="l" t="t" r="r" b="b"/>
            <a:pathLst>
              <a:path w="2560425" h="707608">
                <a:moveTo>
                  <a:pt x="0" y="0"/>
                </a:moveTo>
                <a:lnTo>
                  <a:pt x="2560425" y="0"/>
                </a:lnTo>
                <a:lnTo>
                  <a:pt x="2560425" y="707609"/>
                </a:lnTo>
                <a:lnTo>
                  <a:pt x="0" y="7076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1829139" y="3773891"/>
            <a:ext cx="2905458" cy="84531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Arial"/>
                <a:ea typeface="Arial"/>
                <a:cs typeface="Arial"/>
                <a:sym typeface="Arial"/>
              </a:rPr>
              <a:t>QuanTri</a:t>
            </a:r>
          </a:p>
        </p:txBody>
      </p:sp>
      <p:sp>
        <p:nvSpPr>
          <p:cNvPr id="13" name="TextBox 13"/>
          <p:cNvSpPr txBox="1"/>
          <p:nvPr/>
        </p:nvSpPr>
        <p:spPr>
          <a:xfrm>
            <a:off x="10993852" y="4804713"/>
            <a:ext cx="4576033" cy="3109016"/>
          </a:xfrm>
          <a:prstGeom prst="rect">
            <a:avLst/>
          </a:prstGeom>
        </p:spPr>
        <p:txBody>
          <a:bodyPr lIns="0" tIns="0" rIns="0" bIns="0" rtlCol="0" anchor="t">
            <a:spAutoFit/>
          </a:bodyPr>
          <a:lstStyle/>
          <a:p>
            <a:pPr algn="just">
              <a:lnSpc>
                <a:spcPts val="3461"/>
              </a:lnSpc>
            </a:pPr>
            <a:r>
              <a:rPr lang="en-US" sz="2472" u="none" strike="noStrike">
                <a:solidFill>
                  <a:srgbClr val="01070A"/>
                </a:solidFill>
                <a:latin typeface="Arial"/>
                <a:ea typeface="Arial"/>
                <a:cs typeface="Arial"/>
                <a:sym typeface="Arial"/>
              </a:rPr>
              <a:t>Là người có quyền tương tác với hệ thống, có quyền điều khiển, kiểm soát các hoạt động của hệ thống. Với các chức năng quản lý Thông tin tài khoản, quản lý các thông tin về sản phẩm,…</a:t>
            </a:r>
          </a:p>
          <a:p>
            <a:pPr algn="just">
              <a:lnSpc>
                <a:spcPts val="3461"/>
              </a:lnSpc>
            </a:pPr>
            <a:endParaRPr lang="en-US" sz="2472" u="none" strike="noStrike">
              <a:solidFill>
                <a:srgbClr val="01070A"/>
              </a:solidFill>
              <a:latin typeface="Arial"/>
              <a:ea typeface="Arial"/>
              <a:cs typeface="Arial"/>
              <a:sym typeface="Arial"/>
            </a:endParaRPr>
          </a:p>
        </p:txBody>
      </p:sp>
      <p:sp>
        <p:nvSpPr>
          <p:cNvPr id="14" name="Freeform 14"/>
          <p:cNvSpPr/>
          <p:nvPr/>
        </p:nvSpPr>
        <p:spPr>
          <a:xfrm>
            <a:off x="13165003" y="2621004"/>
            <a:ext cx="738640" cy="1043583"/>
          </a:xfrm>
          <a:custGeom>
            <a:avLst/>
            <a:gdLst/>
            <a:ahLst/>
            <a:cxnLst/>
            <a:rect l="l" t="t" r="r" b="b"/>
            <a:pathLst>
              <a:path w="738640" h="1043583">
                <a:moveTo>
                  <a:pt x="0" y="0"/>
                </a:moveTo>
                <a:lnTo>
                  <a:pt x="738640" y="0"/>
                </a:lnTo>
                <a:lnTo>
                  <a:pt x="738640" y="1043583"/>
                </a:lnTo>
                <a:lnTo>
                  <a:pt x="0" y="1043583"/>
                </a:lnTo>
                <a:lnTo>
                  <a:pt x="0" y="0"/>
                </a:lnTo>
                <a:close/>
              </a:path>
            </a:pathLst>
          </a:custGeom>
          <a:blipFill>
            <a:blip r:embed="rId10"/>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Freeform 3"/>
          <p:cNvSpPr/>
          <p:nvPr/>
        </p:nvSpPr>
        <p:spPr>
          <a:xfrm>
            <a:off x="3256492" y="1536545"/>
            <a:ext cx="11435477" cy="8276427"/>
          </a:xfrm>
          <a:custGeom>
            <a:avLst/>
            <a:gdLst/>
            <a:ahLst/>
            <a:cxnLst/>
            <a:rect l="l" t="t" r="r" b="b"/>
            <a:pathLst>
              <a:path w="11435477" h="8276427">
                <a:moveTo>
                  <a:pt x="0" y="0"/>
                </a:moveTo>
                <a:lnTo>
                  <a:pt x="11435477" y="0"/>
                </a:lnTo>
                <a:lnTo>
                  <a:pt x="11435477" y="8276426"/>
                </a:lnTo>
                <a:lnTo>
                  <a:pt x="0" y="8276426"/>
                </a:lnTo>
                <a:lnTo>
                  <a:pt x="0" y="0"/>
                </a:lnTo>
                <a:close/>
              </a:path>
            </a:pathLst>
          </a:custGeom>
          <a:blipFill>
            <a:blip r:embed="rId4"/>
            <a:stretch>
              <a:fillRect/>
            </a:stretch>
          </a:blipFill>
        </p:spPr>
      </p:sp>
      <p:sp>
        <p:nvSpPr>
          <p:cNvPr id="4" name="TextBox 4"/>
          <p:cNvSpPr txBox="1"/>
          <p:nvPr/>
        </p:nvSpPr>
        <p:spPr>
          <a:xfrm>
            <a:off x="3543797" y="-90136"/>
            <a:ext cx="10860866" cy="1387446"/>
          </a:xfrm>
          <a:prstGeom prst="rect">
            <a:avLst/>
          </a:prstGeom>
        </p:spPr>
        <p:txBody>
          <a:bodyPr lIns="0" tIns="0" rIns="0" bIns="0" rtlCol="0" anchor="t">
            <a:spAutoFit/>
          </a:bodyPr>
          <a:lstStyle/>
          <a:p>
            <a:pPr marL="0" lvl="0" indent="0" algn="ctr">
              <a:lnSpc>
                <a:spcPts val="10151"/>
              </a:lnSpc>
              <a:spcBef>
                <a:spcPct val="0"/>
              </a:spcBef>
            </a:pPr>
            <a:r>
              <a:rPr lang="en-US" sz="7251">
                <a:solidFill>
                  <a:srgbClr val="01070A"/>
                </a:solidFill>
                <a:latin typeface="Arial"/>
                <a:ea typeface="Arial"/>
                <a:cs typeface="Arial"/>
                <a:sym typeface="Arial"/>
              </a:rPr>
              <a:t>Sơ đồ use case tổng quát</a:t>
            </a:r>
          </a:p>
        </p:txBody>
      </p:sp>
      <p:sp>
        <p:nvSpPr>
          <p:cNvPr id="5" name="Freeform 5"/>
          <p:cNvSpPr/>
          <p:nvPr/>
        </p:nvSpPr>
        <p:spPr>
          <a:xfrm rot="1437982">
            <a:off x="15170771" y="-216824"/>
            <a:ext cx="3160431" cy="3028267"/>
          </a:xfrm>
          <a:custGeom>
            <a:avLst/>
            <a:gdLst/>
            <a:ahLst/>
            <a:cxnLst/>
            <a:rect l="l" t="t" r="r" b="b"/>
            <a:pathLst>
              <a:path w="3160431" h="3028267">
                <a:moveTo>
                  <a:pt x="0" y="0"/>
                </a:moveTo>
                <a:lnTo>
                  <a:pt x="3160431" y="0"/>
                </a:lnTo>
                <a:lnTo>
                  <a:pt x="3160431" y="3028268"/>
                </a:lnTo>
                <a:lnTo>
                  <a:pt x="0" y="3028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0292" y="7447305"/>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919</Words>
  <Application>Microsoft Office PowerPoint</Application>
  <PresentationFormat>Custom</PresentationFormat>
  <Paragraphs>97</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DATN</dc:title>
  <cp:lastModifiedBy>Nam Bui Huy</cp:lastModifiedBy>
  <cp:revision>4</cp:revision>
  <dcterms:created xsi:type="dcterms:W3CDTF">2006-08-16T00:00:00Z</dcterms:created>
  <dcterms:modified xsi:type="dcterms:W3CDTF">2025-06-03T15:51:53Z</dcterms:modified>
  <dc:identifier>DAGpFsM2-vc</dc:identifier>
</cp:coreProperties>
</file>